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143500" cx="9144000"/>
  <p:notesSz cx="6858000" cy="9144000"/>
  <p:embeddedFontLst>
    <p:embeddedFont>
      <p:font typeface="Robot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Robot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oboto-bold.fntdata"/><Relationship Id="rId23" Type="http://schemas.openxmlformats.org/officeDocument/2006/relationships/slide" Target="slides/slide18.xml"/><Relationship Id="rId67" Type="http://schemas.openxmlformats.org/officeDocument/2006/relationships/font" Target="fonts/Roboto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781cfeaa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781cfeaa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781cfeaa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781cfeaa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781cfeaa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781cfeaa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7904a6cd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7904a6cd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7904a6cd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7904a6cd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781cfeaa7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781cfeaa7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781cfeaa7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781cfeaa7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781cfeaa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781cfeaa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7904a6c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7904a6c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7904a6cd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7904a6cd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77fda5a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77fda5a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124099b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124099b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141d602c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141d602c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141d602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141d602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141d602c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141d602c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148dd97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148dd97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141d602c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141d602c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148dd97f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148dd97f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141d602c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141d602c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14ee871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14ee871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14ee871a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14ee871a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781cfeaa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781cfeaa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14ee872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14ee872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14ee8728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14ee8728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Seems like the defformations correspond to the changes/behaviors in the gaps and the disappeared aminoacids: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Conflicts: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170-174: remains equal (including the padding)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166-168: disappeared (vector field shows from position 166-169 in the grid) -&gt; this should mean that despite that position in the sequence were not affected in change (not affected the one hot encoding), in the continues space it actually change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159: Gap</a:t>
            </a:r>
            <a:r>
              <a:rPr lang="es">
                <a:solidFill>
                  <a:schemeClr val="dk1"/>
                </a:solidFill>
              </a:rPr>
              <a:t> behavior</a:t>
            </a:r>
            <a:r>
              <a:rPr lang="es"/>
              <a:t> (but affected in position 156-159 in vector field)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144,146: Gap behavior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Probably there are include some of the neighbors because the vector field must be differentiable, so slight changes should be shown in the grid from vector field.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14ee8728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14ee8728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1b7883539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1b788353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17eb044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017eb044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1b7883539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01b7883539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1b7883539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1b7883539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1b788353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1b788353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1b3681b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1b3681b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1b3681b6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1b3681b6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781cfeaa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781cfeaa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1b3681b6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1b3681b6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1b3681b6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1b3681b6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1b7883539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1b7883539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1b3681b6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1b3681b6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1b7883539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01b7883539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1b78835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01b78835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01b7883539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01b788353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1b3681b6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01b3681b6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01b788353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01b788353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01b7883539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01b7883539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781cfeaa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781cfeaa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01b7883539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01b788353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1b7883539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01b7883539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268e1353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0268e1353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268e1353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268e1353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cf8e29a2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cf8e29a2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0268e1353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0268e1353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268e135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268e135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268e1353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268e1353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0268e1353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0268e1353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268e1353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268e1353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781cfeaa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781cfeaa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022faacc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022faacc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022faacc6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022faacc6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781cfeaa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781cfeaa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781cfeaa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781cfeaa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781cfeaa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781cfeaa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rxiv.org/pdf/2106.08233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Relationship Id="rId4" Type="http://schemas.openxmlformats.org/officeDocument/2006/relationships/image" Target="../media/image39.png"/><Relationship Id="rId5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Relationship Id="rId5" Type="http://schemas.openxmlformats.org/officeDocument/2006/relationships/image" Target="../media/image63.png"/><Relationship Id="rId6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Relationship Id="rId5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Relationship Id="rId5" Type="http://schemas.openxmlformats.org/officeDocument/2006/relationships/image" Target="../media/image72.png"/><Relationship Id="rId6" Type="http://schemas.openxmlformats.org/officeDocument/2006/relationships/image" Target="../media/image7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Three GAPS Experiment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128050" y="3006825"/>
            <a:ext cx="538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GAP Location: …..YSD-TAAN………    (Second Line)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                ….TTT-AAMA-SVH….. (Third line)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New Experiment</a:t>
            </a:r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2128050" y="3006825"/>
            <a:ext cx="538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GAP Location: ……..AAMA--SVH….. (Third line, reference)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PADDING Location: </a:t>
            </a:r>
            <a:r>
              <a:rPr lang="es"/>
              <a:t>-QLRELEST…….GAAXS-    (input)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One GAP - CE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47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2326371"/>
            <a:ext cx="360045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4486275" y="2371725"/>
            <a:ext cx="4448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Alignment of samples: 100%|██████████| 12000/12000 [06:38&lt;00:00, 30.11iters/s, loss=375.92138671875]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8181975" y="1116775"/>
            <a:ext cx="180900" cy="523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219075" y="1847850"/>
            <a:ext cx="2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?</a:t>
            </a:r>
            <a:endParaRPr b="1"/>
          </a:p>
        </p:txBody>
      </p:sp>
      <p:cxnSp>
        <p:nvCxnSpPr>
          <p:cNvPr id="138" name="Google Shape;138;p23"/>
          <p:cNvCxnSpPr>
            <a:stCxn id="137" idx="0"/>
          </p:cNvCxnSpPr>
          <p:nvPr/>
        </p:nvCxnSpPr>
        <p:spPr>
          <a:xfrm rot="10800000">
            <a:off x="199875" y="1638150"/>
            <a:ext cx="133500" cy="209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One GAP - MSE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47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5" y="2021571"/>
            <a:ext cx="362902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4419600" y="2438400"/>
            <a:ext cx="45720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Alignment of samples: 100%|██████████| 12000/12000 [06:32&lt;00:00, 30.53iters/s, loss=0.007180311717092991]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8143875" y="1116800"/>
            <a:ext cx="180900" cy="523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" name="Google Shape;148;p24"/>
          <p:cNvCxnSpPr/>
          <p:nvPr/>
        </p:nvCxnSpPr>
        <p:spPr>
          <a:xfrm>
            <a:off x="8334375" y="1724025"/>
            <a:ext cx="600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9" name="Google Shape;149;p24"/>
          <p:cNvSpPr txBox="1"/>
          <p:nvPr/>
        </p:nvSpPr>
        <p:spPr>
          <a:xfrm>
            <a:off x="8143875" y="1839388"/>
            <a:ext cx="9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Crash!!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Group Meeting </a:t>
            </a:r>
            <a:endParaRPr/>
          </a:p>
        </p:txBody>
      </p:sp>
      <p:sp>
        <p:nvSpPr>
          <p:cNvPr id="161" name="Google Shape;161;p26"/>
          <p:cNvSpPr txBox="1"/>
          <p:nvPr/>
        </p:nvSpPr>
        <p:spPr>
          <a:xfrm>
            <a:off x="2128050" y="3006825"/>
            <a:ext cx="538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GAP Location: ……..AAMA--SVH….. (Third line, reference)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PADDING Location: QLRELEST…….GAAXS--    (input)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New Experiment</a:t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2128050" y="3006825"/>
            <a:ext cx="538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GAP Location: ……..AAMA--SVH….. (Third line, reference)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PADDING Location: QLRELEST…….GAAXS--    (input)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One GAP - CE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47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92971"/>
            <a:ext cx="360045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4019550" y="2152350"/>
            <a:ext cx="49149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Alignment of samples: 100%|██████████| 12000/12000 [06:45&lt;00:00, 29.57iters/s, loss=376.30877685546875]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8162925" y="1143450"/>
            <a:ext cx="104700" cy="523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One GAP - MSE</a:t>
            </a: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47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92971"/>
            <a:ext cx="375285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/>
        </p:nvSpPr>
        <p:spPr>
          <a:xfrm>
            <a:off x="4212600" y="2409825"/>
            <a:ext cx="46197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Alignment of samples: 100%|██████████| 12000/12000 [06:44&lt;00:00, 29.65iters/s, loss=0.007526818197220564]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5" name="Google Shape;185;p29"/>
          <p:cNvCxnSpPr/>
          <p:nvPr/>
        </p:nvCxnSpPr>
        <p:spPr>
          <a:xfrm>
            <a:off x="8410575" y="1724025"/>
            <a:ext cx="600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6" name="Google Shape;186;p29"/>
          <p:cNvSpPr txBox="1"/>
          <p:nvPr/>
        </p:nvSpPr>
        <p:spPr>
          <a:xfrm>
            <a:off x="8220075" y="1839388"/>
            <a:ext cx="9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Crash!!</a:t>
            </a:r>
            <a:endParaRPr/>
          </a:p>
        </p:txBody>
      </p:sp>
      <p:sp>
        <p:nvSpPr>
          <p:cNvPr id="187" name="Google Shape;187;p29"/>
          <p:cNvSpPr/>
          <p:nvPr/>
        </p:nvSpPr>
        <p:spPr>
          <a:xfrm>
            <a:off x="8258175" y="1116775"/>
            <a:ext cx="180900" cy="523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Experiments GAP-PADDING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7325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81599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12072"/>
            <a:ext cx="8839204" cy="39707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/>
          <p:nvPr/>
        </p:nvSpPr>
        <p:spPr>
          <a:xfrm>
            <a:off x="8072775" y="2420975"/>
            <a:ext cx="172200" cy="1430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310150" y="1309575"/>
            <a:ext cx="18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RAW SEQUENCE</a:t>
            </a:r>
            <a:endParaRPr/>
          </a:p>
        </p:txBody>
      </p:sp>
      <p:sp>
        <p:nvSpPr>
          <p:cNvPr id="198" name="Google Shape;198;p30"/>
          <p:cNvSpPr txBox="1"/>
          <p:nvPr/>
        </p:nvSpPr>
        <p:spPr>
          <a:xfrm>
            <a:off x="310150" y="2071575"/>
            <a:ext cx="22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ALIGNED / REFERENCE</a:t>
            </a:r>
            <a:endParaRPr/>
          </a:p>
        </p:txBody>
      </p:sp>
      <p:sp>
        <p:nvSpPr>
          <p:cNvPr id="199" name="Google Shape;199;p30"/>
          <p:cNvSpPr txBox="1"/>
          <p:nvPr/>
        </p:nvSpPr>
        <p:spPr>
          <a:xfrm>
            <a:off x="310150" y="2985975"/>
            <a:ext cx="22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CPAB</a:t>
            </a:r>
            <a:endParaRPr/>
          </a:p>
        </p:txBody>
      </p:sp>
      <p:sp>
        <p:nvSpPr>
          <p:cNvPr id="200" name="Google Shape;200;p30"/>
          <p:cNvSpPr/>
          <p:nvPr/>
        </p:nvSpPr>
        <p:spPr>
          <a:xfrm>
            <a:off x="120625" y="3360075"/>
            <a:ext cx="191100" cy="491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/>
          <p:nvPr/>
        </p:nvSpPr>
        <p:spPr>
          <a:xfrm>
            <a:off x="8843400" y="3335875"/>
            <a:ext cx="172200" cy="491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Experiments GAP-PADDING</a:t>
            </a:r>
            <a:endParaRPr/>
          </a:p>
        </p:txBody>
      </p:sp>
      <p:sp>
        <p:nvSpPr>
          <p:cNvPr id="207" name="Google Shape;207;p31"/>
          <p:cNvSpPr txBox="1"/>
          <p:nvPr/>
        </p:nvSpPr>
        <p:spPr>
          <a:xfrm>
            <a:off x="310150" y="1309575"/>
            <a:ext cx="18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RAW SEQUENCE</a:t>
            </a:r>
            <a:endParaRPr/>
          </a:p>
        </p:txBody>
      </p:sp>
      <p:sp>
        <p:nvSpPr>
          <p:cNvPr id="208" name="Google Shape;208;p31"/>
          <p:cNvSpPr txBox="1"/>
          <p:nvPr/>
        </p:nvSpPr>
        <p:spPr>
          <a:xfrm>
            <a:off x="310150" y="2071575"/>
            <a:ext cx="22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ALIGNED / REFERENCE</a:t>
            </a:r>
            <a:endParaRPr/>
          </a:p>
        </p:txBody>
      </p:sp>
      <p:sp>
        <p:nvSpPr>
          <p:cNvPr id="209" name="Google Shape;209;p31"/>
          <p:cNvSpPr txBox="1"/>
          <p:nvPr/>
        </p:nvSpPr>
        <p:spPr>
          <a:xfrm>
            <a:off x="310150" y="2985975"/>
            <a:ext cx="22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CPAB</a:t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20625" y="3360075"/>
            <a:ext cx="191100" cy="491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1375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79575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93975"/>
            <a:ext cx="8839204" cy="39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/>
          <p:nvPr/>
        </p:nvSpPr>
        <p:spPr>
          <a:xfrm>
            <a:off x="8167575" y="2420975"/>
            <a:ext cx="77400" cy="1430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/>
          <p:nvPr/>
        </p:nvSpPr>
        <p:spPr>
          <a:xfrm>
            <a:off x="7513275" y="2420975"/>
            <a:ext cx="55800" cy="1430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/>
          <p:nvPr/>
        </p:nvSpPr>
        <p:spPr>
          <a:xfrm>
            <a:off x="7411250" y="2420975"/>
            <a:ext cx="55800" cy="1430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8824500" y="3335875"/>
            <a:ext cx="191100" cy="491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31"/>
          <p:cNvCxnSpPr/>
          <p:nvPr/>
        </p:nvCxnSpPr>
        <p:spPr>
          <a:xfrm>
            <a:off x="8451875" y="3872700"/>
            <a:ext cx="245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31"/>
          <p:cNvSpPr txBox="1"/>
          <p:nvPr/>
        </p:nvSpPr>
        <p:spPr>
          <a:xfrm>
            <a:off x="8473425" y="3920075"/>
            <a:ext cx="16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Three GAPS - MSE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47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60725"/>
            <a:ext cx="36957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514550" y="2360500"/>
            <a:ext cx="42129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Alignment of samples: 100%|██████████| 12000/12000 [06:40&lt;00:00, 29.99iters/s, loss=0.0012459013378247619]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7848800" y="1128650"/>
            <a:ext cx="155100" cy="551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8158950" y="1128650"/>
            <a:ext cx="73500" cy="551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5258000" y="1128650"/>
            <a:ext cx="155100" cy="551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Individual</a:t>
            </a:r>
            <a:r>
              <a:rPr lang="es"/>
              <a:t> Meeting </a:t>
            </a:r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2128050" y="3006825"/>
            <a:ext cx="53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November 11th 2021</a:t>
            </a:r>
            <a:endParaRPr b="1" i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/>
        </p:nvSpPr>
        <p:spPr>
          <a:xfrm>
            <a:off x="1395725" y="129225"/>
            <a:ext cx="60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1D visual phenomenom Transformation - CPAB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9025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21899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99972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854246"/>
            <a:ext cx="8839204" cy="39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361850" y="792625"/>
            <a:ext cx="18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Raw Sequence</a:t>
            </a:r>
            <a:endParaRPr/>
          </a:p>
        </p:txBody>
      </p:sp>
      <p:sp>
        <p:nvSpPr>
          <p:cNvPr id="236" name="Google Shape;236;p33"/>
          <p:cNvSpPr txBox="1"/>
          <p:nvPr/>
        </p:nvSpPr>
        <p:spPr>
          <a:xfrm>
            <a:off x="361850" y="1630825"/>
            <a:ext cx="18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Reference - Gaps</a:t>
            </a:r>
            <a:endParaRPr/>
          </a:p>
        </p:txBody>
      </p:sp>
      <p:sp>
        <p:nvSpPr>
          <p:cNvPr id="237" name="Google Shape;237;p33"/>
          <p:cNvSpPr txBox="1"/>
          <p:nvPr/>
        </p:nvSpPr>
        <p:spPr>
          <a:xfrm>
            <a:off x="361850" y="2545225"/>
            <a:ext cx="18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CPAB - Best one</a:t>
            </a:r>
            <a:endParaRPr/>
          </a:p>
        </p:txBody>
      </p:sp>
      <p:sp>
        <p:nvSpPr>
          <p:cNvPr id="238" name="Google Shape;238;p33"/>
          <p:cNvSpPr txBox="1"/>
          <p:nvPr/>
        </p:nvSpPr>
        <p:spPr>
          <a:xfrm>
            <a:off x="361850" y="3459625"/>
            <a:ext cx="32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CPAB - Distributions around epochs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74" y="706475"/>
            <a:ext cx="4379049" cy="428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223" y="833025"/>
            <a:ext cx="4198677" cy="410815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 txBox="1"/>
          <p:nvPr/>
        </p:nvSpPr>
        <p:spPr>
          <a:xfrm>
            <a:off x="1395725" y="129225"/>
            <a:ext cx="60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1D visual phenomenom Transformation - CPAB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/>
        </p:nvSpPr>
        <p:spPr>
          <a:xfrm>
            <a:off x="404925" y="-62225"/>
            <a:ext cx="4566300" cy="55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00">
                <a:solidFill>
                  <a:schemeClr val="dk1"/>
                </a:solidFill>
              </a:rPr>
              <a:t>Initial Sequence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tensor([14, 10, 15,  4, 10,  4, 16, 17,  5,  3,  6, 15, 10,  6,  5, 18,  1, 10,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3, 17,  1, 17,  6,  1, 15,  8,  1,  7, 15,  6,  3,  4, 15,  5, 13,  5,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2, 16, 17, 16,  9, 11, 11, 10,  2,  1,  1, 18, 10,  1, 15, 16,  1,  6,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4, 13,  1, 10, 10, 14, 15, 15,  8,  1, 19,  1,  9,  6,  3, 10,  8, 15,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19, 16, 13,  8, 17,  4, 14,  7, 18,  6,  1,  6, 11, 16, 18,  1,  4, 10,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2,  1,  1, 17, 10, 14, 19, 16,  3, 12, 17,  1,  1, 12, 10, 10,  8,  1,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10, 10,  6,  6, 13, 14,  1, 18, 17,  1, 19,  1, 15, 16,  8,  6,  3,  1,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17,  5, 15, 10,  3, 15, 15,  4, 13,  4, 10, 12, 17,  1, 10, 13,  6,  </a:t>
            </a:r>
            <a:r>
              <a:rPr lang="es" sz="1000">
                <a:solidFill>
                  <a:schemeClr val="dk1"/>
                </a:solidFill>
                <a:highlight>
                  <a:srgbClr val="FFFF00"/>
                </a:highlight>
              </a:rPr>
              <a:t>3</a:t>
            </a:r>
            <a:r>
              <a:rPr lang="es" sz="1000">
                <a:solidFill>
                  <a:schemeClr val="dk1"/>
                </a:solidFill>
              </a:rPr>
              <a:t>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4, 15,  3, 17, 17, 17, 13,  1,  1, 11,  </a:t>
            </a:r>
            <a:r>
              <a:rPr lang="es" sz="1000">
                <a:solidFill>
                  <a:schemeClr val="dk1"/>
                </a:solidFill>
                <a:highlight>
                  <a:srgbClr val="FFFF00"/>
                </a:highlight>
              </a:rPr>
              <a:t>1,  1,</a:t>
            </a:r>
            <a:r>
              <a:rPr lang="es" sz="1000">
                <a:solidFill>
                  <a:schemeClr val="dk1"/>
                </a:solidFill>
              </a:rPr>
              <a:t> 16, 18,  7, 15, 10, 10,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18,  6,  3,  1, 10,  6,  1,  1, 16,  0,  0,  0], device='cuda:0')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00">
                <a:solidFill>
                  <a:schemeClr val="dk1"/>
                </a:solidFill>
              </a:rPr>
              <a:t>Reference Sequence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tensor([14, 10, 15,  4, 10,  4, 16, 17,  5,  3,  6, 15, 10,  6,  5, 18,  1, 10,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3, 17,  1, 17,  6,  1, 15,  8,  1,  7, 15,  6,  3,  4, 15,  5, 13,  5,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2, 16, 17, 16,  9, 11, 11, 10,  2,  1,  1, 18, 10,  1, 15, 16,  1,  6,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4, 13,  1, 10, 10, 14, 15, 15,  8,  1, 19,  1,  9,  6,  3, 10,  8, 15,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19, 16, 13,  8, 17,  4, 14,  7, 18,  6,  1,  6, 11, 16, 18,  1,  4, 10,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2,  1,  1, 17, 10, 14, 19, 16,  3, 12, 17,  1,  1, 12, 10, 10,  8,  1,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10, 10,  6,  6, 13, 14,  1, 18, 17,  1, 19,  1, 15, 16,  8,  6,  3,  1,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17,  5, 15, 10,  3, 15, 15,  4, 13,  4, 10, 12, 17,  1, 10, 13,  6,  </a:t>
            </a:r>
            <a:r>
              <a:rPr b="1" lang="es" sz="1000">
                <a:solidFill>
                  <a:srgbClr val="FF0000"/>
                </a:solidFill>
              </a:rPr>
              <a:t>0</a:t>
            </a:r>
            <a:r>
              <a:rPr lang="es" sz="1000">
                <a:solidFill>
                  <a:schemeClr val="dk1"/>
                </a:solidFill>
              </a:rPr>
              <a:t>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</a:t>
            </a:r>
            <a:r>
              <a:rPr lang="es" sz="1000">
                <a:solidFill>
                  <a:schemeClr val="dk1"/>
                </a:solidFill>
                <a:highlight>
                  <a:srgbClr val="FFFF00"/>
                </a:highlight>
              </a:rPr>
              <a:t>3, </a:t>
            </a:r>
            <a:r>
              <a:rPr lang="es" sz="1000">
                <a:solidFill>
                  <a:schemeClr val="dk1"/>
                </a:solidFill>
              </a:rPr>
              <a:t> </a:t>
            </a:r>
            <a:r>
              <a:rPr b="1" lang="es" sz="1000">
                <a:solidFill>
                  <a:srgbClr val="FF0000"/>
                </a:solidFill>
              </a:rPr>
              <a:t>0</a:t>
            </a:r>
            <a:r>
              <a:rPr lang="es" sz="1000">
                <a:solidFill>
                  <a:schemeClr val="dk1"/>
                </a:solidFill>
              </a:rPr>
              <a:t>,  4, 15,  3, 17, 17, 17, 13,  1,  1, 11,  </a:t>
            </a:r>
            <a:r>
              <a:rPr b="1" lang="es" sz="1000">
                <a:solidFill>
                  <a:schemeClr val="dk1"/>
                </a:solidFill>
                <a:highlight>
                  <a:srgbClr val="FFFF00"/>
                </a:highlight>
              </a:rPr>
              <a:t>1,  1, </a:t>
            </a:r>
            <a:r>
              <a:rPr lang="es" sz="1000">
                <a:solidFill>
                  <a:schemeClr val="dk1"/>
                </a:solidFill>
              </a:rPr>
              <a:t> </a:t>
            </a:r>
            <a:r>
              <a:rPr b="1" lang="es" sz="1000">
                <a:solidFill>
                  <a:srgbClr val="FF0000"/>
                </a:solidFill>
              </a:rPr>
              <a:t>0</a:t>
            </a:r>
            <a:r>
              <a:rPr lang="es" sz="1000">
                <a:solidFill>
                  <a:schemeClr val="dk1"/>
                </a:solidFill>
              </a:rPr>
              <a:t>, 16, 18,  7,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15, 10, 10, 18,  6,  3,  1, 10,  6,  1,  1, 16], device='cuda:0')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5"/>
          <p:cNvSpPr txBox="1"/>
          <p:nvPr/>
        </p:nvSpPr>
        <p:spPr>
          <a:xfrm>
            <a:off x="4712725" y="137850"/>
            <a:ext cx="43077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00">
                <a:solidFill>
                  <a:schemeClr val="dk1"/>
                </a:solidFill>
              </a:rPr>
              <a:t>Estimate by CPAB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tensor([14, 10, 15,  4, 10,  4, 16, 17,  5,  3,  6, 15, 10,  6,  5, 18,  1, 10,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3, 17,  1, 17,  6,  1, 15,  8,  1,  7, 15,  6,  3,  4, 15,  5, 13,  5,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2, 16, 17, 16,  9, 11, 11, 10,  2,  1,  1, 18, 10,  1, 15, 16,  1,  6,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4, 13,  1, 10, 10, 14, 15, 15,  8,  1, 19,  1,  9,  6,  3, 10,  8, 15,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19, 16, 13,  8, 17,  4, 14,  7, 18,  6,  1,  6, 11, 16, 18,  1,  4, 10,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2,  1,  1, 17, 10, 14, 19, 16,  3, 12, 17,  1,  1, 12, 10, 10,  8,  1,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10, 10,  6,  6, 13, 14,  1, 18, 17,  1, 19,  1, 15, 16,  8,  6,  3,  1,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17,  5, 15, 10,  3, 15, 15,  4, 13,  4, 10, 12, 17,  1, 10, 13,  6,  </a:t>
            </a:r>
            <a:r>
              <a:rPr b="1" lang="es" sz="1000">
                <a:solidFill>
                  <a:srgbClr val="FF0000"/>
                </a:solidFill>
              </a:rPr>
              <a:t>3</a:t>
            </a:r>
            <a:r>
              <a:rPr lang="es" sz="1000">
                <a:solidFill>
                  <a:schemeClr val="dk1"/>
                </a:solidFill>
              </a:rPr>
              <a:t>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</a:t>
            </a:r>
            <a:r>
              <a:rPr lang="es" sz="1000">
                <a:solidFill>
                  <a:schemeClr val="dk1"/>
                </a:solidFill>
                <a:highlight>
                  <a:srgbClr val="FFFF00"/>
                </a:highlight>
              </a:rPr>
              <a:t>3, </a:t>
            </a:r>
            <a:r>
              <a:rPr lang="es" sz="1000">
                <a:solidFill>
                  <a:schemeClr val="dk1"/>
                </a:solidFill>
              </a:rPr>
              <a:t> </a:t>
            </a:r>
            <a:r>
              <a:rPr b="1" lang="es" sz="1000">
                <a:solidFill>
                  <a:srgbClr val="FF0000"/>
                </a:solidFill>
              </a:rPr>
              <a:t>3</a:t>
            </a:r>
            <a:r>
              <a:rPr lang="es" sz="1000">
                <a:solidFill>
                  <a:schemeClr val="dk1"/>
                </a:solidFill>
              </a:rPr>
              <a:t>,  4, 15,  3, 17, 17, 17, 13,  1,  1, 11,  </a:t>
            </a:r>
            <a:r>
              <a:rPr lang="es" sz="1000">
                <a:solidFill>
                  <a:schemeClr val="dk1"/>
                </a:solidFill>
                <a:highlight>
                  <a:srgbClr val="FFFF00"/>
                </a:highlight>
              </a:rPr>
              <a:t>1,  1,</a:t>
            </a:r>
            <a:r>
              <a:rPr lang="es" sz="1000">
                <a:solidFill>
                  <a:schemeClr val="dk1"/>
                </a:solidFill>
              </a:rPr>
              <a:t>  </a:t>
            </a:r>
            <a:r>
              <a:rPr b="1" lang="es" sz="1000">
                <a:solidFill>
                  <a:srgbClr val="FF0000"/>
                </a:solidFill>
              </a:rPr>
              <a:t>1</a:t>
            </a:r>
            <a:r>
              <a:rPr lang="es" sz="1000">
                <a:solidFill>
                  <a:schemeClr val="dk1"/>
                </a:solidFill>
              </a:rPr>
              <a:t>, 16, 18,  7,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15, 10, 10, 18,  6,  3,  1,  1, 16,  0,  0,  0], device='cuda:0')</a:t>
            </a:r>
            <a:endParaRPr/>
          </a:p>
        </p:txBody>
      </p:sp>
      <p:sp>
        <p:nvSpPr>
          <p:cNvPr id="252" name="Google Shape;252;p35"/>
          <p:cNvSpPr/>
          <p:nvPr/>
        </p:nvSpPr>
        <p:spPr>
          <a:xfrm>
            <a:off x="6453075" y="1972975"/>
            <a:ext cx="887400" cy="20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35"/>
          <p:cNvCxnSpPr>
            <a:stCxn id="252" idx="2"/>
          </p:cNvCxnSpPr>
          <p:nvPr/>
        </p:nvCxnSpPr>
        <p:spPr>
          <a:xfrm flipH="1">
            <a:off x="6599475" y="2179675"/>
            <a:ext cx="297300" cy="10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4" name="Google Shape;254;p35"/>
          <p:cNvSpPr txBox="1"/>
          <p:nvPr/>
        </p:nvSpPr>
        <p:spPr>
          <a:xfrm>
            <a:off x="5238275" y="3299775"/>
            <a:ext cx="37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PART GOES TO HELL!!!!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5800"/>
            <a:ext cx="4512101" cy="44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099" y="907163"/>
            <a:ext cx="4594124" cy="44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/>
          <p:nvPr/>
        </p:nvSpPr>
        <p:spPr>
          <a:xfrm>
            <a:off x="6901075" y="646175"/>
            <a:ext cx="2309100" cy="4474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6"/>
          <p:cNvSpPr txBox="1"/>
          <p:nvPr/>
        </p:nvSpPr>
        <p:spPr>
          <a:xfrm>
            <a:off x="1395725" y="129225"/>
            <a:ext cx="69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r>
              <a:rPr lang="es"/>
              <a:t>D visual phenomenom Transformation - CPAB (Deformations only available in 2D)</a:t>
            </a:r>
            <a:endParaRPr/>
          </a:p>
        </p:txBody>
      </p:sp>
      <p:cxnSp>
        <p:nvCxnSpPr>
          <p:cNvPr id="263" name="Google Shape;263;p36"/>
          <p:cNvCxnSpPr/>
          <p:nvPr/>
        </p:nvCxnSpPr>
        <p:spPr>
          <a:xfrm>
            <a:off x="8458200" y="1143000"/>
            <a:ext cx="0" cy="384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6"/>
          <p:cNvCxnSpPr/>
          <p:nvPr/>
        </p:nvCxnSpPr>
        <p:spPr>
          <a:xfrm>
            <a:off x="7543800" y="1143000"/>
            <a:ext cx="0" cy="384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6"/>
          <p:cNvCxnSpPr/>
          <p:nvPr/>
        </p:nvCxnSpPr>
        <p:spPr>
          <a:xfrm>
            <a:off x="8001000" y="1143000"/>
            <a:ext cx="0" cy="384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25" y="1145675"/>
            <a:ext cx="360045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825" y="1145675"/>
            <a:ext cx="360045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7"/>
          <p:cNvSpPr txBox="1"/>
          <p:nvPr/>
        </p:nvSpPr>
        <p:spPr>
          <a:xfrm>
            <a:off x="2067750" y="379075"/>
            <a:ext cx="8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1D</a:t>
            </a:r>
            <a:endParaRPr/>
          </a:p>
        </p:txBody>
      </p:sp>
      <p:sp>
        <p:nvSpPr>
          <p:cNvPr id="273" name="Google Shape;273;p37"/>
          <p:cNvSpPr txBox="1"/>
          <p:nvPr/>
        </p:nvSpPr>
        <p:spPr>
          <a:xfrm>
            <a:off x="6474850" y="379075"/>
            <a:ext cx="8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r>
              <a:rPr lang="es"/>
              <a:t>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52400"/>
            <a:ext cx="492891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/>
        </p:nvSpPr>
        <p:spPr>
          <a:xfrm>
            <a:off x="603100" y="31200"/>
            <a:ext cx="6530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/>
              <a:t>Observations</a:t>
            </a:r>
            <a:endParaRPr b="1" sz="1900"/>
          </a:p>
        </p:txBody>
      </p:sp>
      <p:sp>
        <p:nvSpPr>
          <p:cNvPr id="284" name="Google Shape;284;p39"/>
          <p:cNvSpPr txBox="1"/>
          <p:nvPr/>
        </p:nvSpPr>
        <p:spPr>
          <a:xfrm>
            <a:off x="646175" y="503150"/>
            <a:ext cx="6806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CPAB transformations react in the areas of intentional GAPS</a:t>
            </a: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Insensitivity at extremes of sequence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Still deformation of the signal (contraction) at the last region of the sequence due to the same </a:t>
            </a:r>
            <a:r>
              <a:rPr lang="es"/>
              <a:t>phenomenon</a:t>
            </a:r>
            <a:r>
              <a:rPr lang="es"/>
              <a:t> (see vector fields 2D)</a:t>
            </a: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Suspicion the Loss function is not enough instead of CPAB approach</a:t>
            </a:r>
            <a:br>
              <a:rPr lang="e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tendency to get stuck in local minima</a:t>
            </a:r>
            <a:endParaRPr/>
          </a:p>
        </p:txBody>
      </p:sp>
      <p:sp>
        <p:nvSpPr>
          <p:cNvPr id="285" name="Google Shape;285;p39"/>
          <p:cNvSpPr txBox="1"/>
          <p:nvPr/>
        </p:nvSpPr>
        <p:spPr>
          <a:xfrm>
            <a:off x="603100" y="2698200"/>
            <a:ext cx="6530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/>
              <a:t>Strategies to deal with the problem</a:t>
            </a:r>
            <a:endParaRPr b="1" sz="1900"/>
          </a:p>
        </p:txBody>
      </p:sp>
      <p:sp>
        <p:nvSpPr>
          <p:cNvPr id="286" name="Google Shape;286;p39"/>
          <p:cNvSpPr txBox="1"/>
          <p:nvPr/>
        </p:nvSpPr>
        <p:spPr>
          <a:xfrm>
            <a:off x="638900" y="3141425"/>
            <a:ext cx="8398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/>
              <a:t>Use Variational Approach: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https://arxiv.org/pdf/2106.08233.pdf</a:t>
            </a:r>
            <a:r>
              <a:rPr lang="es"/>
              <a:t> </a:t>
            </a:r>
            <a:r>
              <a:rPr b="1" lang="es"/>
              <a:t>( pages 3-5):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Instead of using feature maps (Steffen and Aasa used VAE), we </a:t>
            </a:r>
            <a:r>
              <a:rPr lang="es"/>
              <a:t>assume</a:t>
            </a:r>
            <a:r>
              <a:rPr lang="es"/>
              <a:t> directly the raw samples (</a:t>
            </a:r>
            <a:r>
              <a:rPr b="1" i="1" lang="es"/>
              <a:t>unexpected spatial transformation statement</a:t>
            </a:r>
            <a:r>
              <a:rPr lang="es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Assumption of fixed prior instead of a Learnable 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Use of CPAB transformation as our template (the paper assume unexpected transformation)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/>
              <a:t>Metrics based on Optimal Transport (Reading in progress: </a:t>
            </a:r>
            <a:r>
              <a:rPr lang="es"/>
              <a:t>http://remi.flamary.com/cours/tuto_otml.html)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/>
        </p:nvSpPr>
        <p:spPr>
          <a:xfrm>
            <a:off x="1395725" y="129225"/>
            <a:ext cx="696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1D visual phenomenom Transformation - CPAB, grid size = 174 (same as protein) </a:t>
            </a:r>
            <a:endParaRPr/>
          </a:p>
        </p:txBody>
      </p:sp>
      <p:sp>
        <p:nvSpPr>
          <p:cNvPr id="292" name="Google Shape;292;p40"/>
          <p:cNvSpPr txBox="1"/>
          <p:nvPr/>
        </p:nvSpPr>
        <p:spPr>
          <a:xfrm>
            <a:off x="361850" y="792625"/>
            <a:ext cx="18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Raw Sequence</a:t>
            </a:r>
            <a:endParaRPr/>
          </a:p>
        </p:txBody>
      </p:sp>
      <p:sp>
        <p:nvSpPr>
          <p:cNvPr id="293" name="Google Shape;293;p40"/>
          <p:cNvSpPr txBox="1"/>
          <p:nvPr/>
        </p:nvSpPr>
        <p:spPr>
          <a:xfrm>
            <a:off x="361850" y="1630825"/>
            <a:ext cx="18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Reference - Gaps</a:t>
            </a:r>
            <a:endParaRPr/>
          </a:p>
        </p:txBody>
      </p:sp>
      <p:sp>
        <p:nvSpPr>
          <p:cNvPr id="294" name="Google Shape;294;p40"/>
          <p:cNvSpPr txBox="1"/>
          <p:nvPr/>
        </p:nvSpPr>
        <p:spPr>
          <a:xfrm>
            <a:off x="361850" y="2545225"/>
            <a:ext cx="18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CPAB - Best one</a:t>
            </a:r>
            <a:endParaRPr/>
          </a:p>
        </p:txBody>
      </p:sp>
      <p:sp>
        <p:nvSpPr>
          <p:cNvPr id="295" name="Google Shape;295;p40"/>
          <p:cNvSpPr txBox="1"/>
          <p:nvPr/>
        </p:nvSpPr>
        <p:spPr>
          <a:xfrm>
            <a:off x="361850" y="3459625"/>
            <a:ext cx="32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CPAB - Distributions around epochs</a:t>
            </a:r>
            <a:endParaRPr/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2825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31025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45425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936025"/>
            <a:ext cx="8839204" cy="397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40"/>
          <p:cNvCxnSpPr/>
          <p:nvPr/>
        </p:nvCxnSpPr>
        <p:spPr>
          <a:xfrm rot="10800000">
            <a:off x="7443850" y="33558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01" name="Google Shape;301;p40"/>
          <p:cNvCxnSpPr/>
          <p:nvPr/>
        </p:nvCxnSpPr>
        <p:spPr>
          <a:xfrm rot="10800000">
            <a:off x="8205850" y="33558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02" name="Google Shape;302;p40"/>
          <p:cNvCxnSpPr/>
          <p:nvPr/>
        </p:nvCxnSpPr>
        <p:spPr>
          <a:xfrm rot="10800000">
            <a:off x="7443850" y="23652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03" name="Google Shape;303;p40"/>
          <p:cNvCxnSpPr/>
          <p:nvPr/>
        </p:nvCxnSpPr>
        <p:spPr>
          <a:xfrm rot="10800000">
            <a:off x="7548850" y="23652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04" name="Google Shape;304;p40"/>
          <p:cNvCxnSpPr/>
          <p:nvPr/>
        </p:nvCxnSpPr>
        <p:spPr>
          <a:xfrm rot="10800000">
            <a:off x="8205850" y="23652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05" name="Google Shape;305;p40"/>
          <p:cNvCxnSpPr/>
          <p:nvPr/>
        </p:nvCxnSpPr>
        <p:spPr>
          <a:xfrm rot="10800000">
            <a:off x="7548850" y="33558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/>
        </p:nvSpPr>
        <p:spPr>
          <a:xfrm>
            <a:off x="1395725" y="129225"/>
            <a:ext cx="696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1D visual phenomenom Transformation - CPAB, grid size = 174 (same as protein) </a:t>
            </a:r>
            <a:endParaRPr/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1825"/>
            <a:ext cx="4570701" cy="446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500" y="605625"/>
            <a:ext cx="4649499" cy="454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Three GAPS - Cross Entropy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47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84525"/>
            <a:ext cx="38100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4376700" y="2323950"/>
            <a:ext cx="46524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Alignment of samples: 100%|██████████| 12000/12000 [06:49&lt;00:00, 29.32iters/s, loss=368.213134765625]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/>
        </p:nvSpPr>
        <p:spPr>
          <a:xfrm>
            <a:off x="1395725" y="53025"/>
            <a:ext cx="696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r>
              <a:rPr lang="es"/>
              <a:t>D visual phenomenom Transformation - CPAB, grid size = 174 (same as protein) </a:t>
            </a:r>
            <a:endParaRPr/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500" y="417126"/>
            <a:ext cx="4827745" cy="472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/>
        </p:nvSpPr>
        <p:spPr>
          <a:xfrm>
            <a:off x="1395725" y="-23175"/>
            <a:ext cx="696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2D visual phenomenom Transformation - CPAB, grid size = 174 (same as protein) </a:t>
            </a:r>
            <a:endParaRPr/>
          </a:p>
        </p:txBody>
      </p:sp>
      <p:pic>
        <p:nvPicPr>
          <p:cNvPr id="324" name="Google Shape;3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300825"/>
            <a:ext cx="4937098" cy="47972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43"/>
          <p:cNvCxnSpPr/>
          <p:nvPr/>
        </p:nvCxnSpPr>
        <p:spPr>
          <a:xfrm>
            <a:off x="6449275" y="4857025"/>
            <a:ext cx="8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43"/>
          <p:cNvCxnSpPr/>
          <p:nvPr/>
        </p:nvCxnSpPr>
        <p:spPr>
          <a:xfrm>
            <a:off x="6192450" y="4857025"/>
            <a:ext cx="5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3"/>
          <p:cNvCxnSpPr/>
          <p:nvPr/>
        </p:nvCxnSpPr>
        <p:spPr>
          <a:xfrm>
            <a:off x="5887650" y="4857025"/>
            <a:ext cx="5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/>
        </p:nvSpPr>
        <p:spPr>
          <a:xfrm>
            <a:off x="1395725" y="-23175"/>
            <a:ext cx="696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2D visual phenomenom Transformation - CPAB, grid size = 174 (same as protein) </a:t>
            </a:r>
            <a:endParaRPr/>
          </a:p>
        </p:txBody>
      </p:sp>
      <p:cxnSp>
        <p:nvCxnSpPr>
          <p:cNvPr id="333" name="Google Shape;333;p44"/>
          <p:cNvCxnSpPr/>
          <p:nvPr/>
        </p:nvCxnSpPr>
        <p:spPr>
          <a:xfrm>
            <a:off x="6449275" y="4857025"/>
            <a:ext cx="8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44"/>
          <p:cNvCxnSpPr/>
          <p:nvPr/>
        </p:nvCxnSpPr>
        <p:spPr>
          <a:xfrm>
            <a:off x="6192450" y="4857025"/>
            <a:ext cx="5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44"/>
          <p:cNvCxnSpPr/>
          <p:nvPr/>
        </p:nvCxnSpPr>
        <p:spPr>
          <a:xfrm>
            <a:off x="5887650" y="4857025"/>
            <a:ext cx="5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6" name="Google Shape;3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300825"/>
            <a:ext cx="5048251" cy="48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Squeezing Proteins with CPAB</a:t>
            </a:r>
            <a:r>
              <a:rPr lang="es"/>
              <a:t> / Meeting </a:t>
            </a:r>
            <a:endParaRPr/>
          </a:p>
        </p:txBody>
      </p:sp>
      <p:sp>
        <p:nvSpPr>
          <p:cNvPr id="348" name="Google Shape;348;p46"/>
          <p:cNvSpPr txBox="1"/>
          <p:nvPr/>
        </p:nvSpPr>
        <p:spPr>
          <a:xfrm>
            <a:off x="2128050" y="3006825"/>
            <a:ext cx="53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November 15th 2021</a:t>
            </a:r>
            <a:endParaRPr b="1" i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Experimental Setup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/>
          <p:nvPr/>
        </p:nvSpPr>
        <p:spPr>
          <a:xfrm>
            <a:off x="964950" y="1604975"/>
            <a:ext cx="2162400" cy="48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Protein 1 (Raw) (S1)</a:t>
            </a:r>
            <a:endParaRPr/>
          </a:p>
        </p:txBody>
      </p:sp>
      <p:sp>
        <p:nvSpPr>
          <p:cNvPr id="359" name="Google Shape;359;p48"/>
          <p:cNvSpPr/>
          <p:nvPr/>
        </p:nvSpPr>
        <p:spPr>
          <a:xfrm>
            <a:off x="964950" y="3281375"/>
            <a:ext cx="2162400" cy="48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Reference (S2)</a:t>
            </a:r>
            <a:endParaRPr/>
          </a:p>
        </p:txBody>
      </p:sp>
      <p:sp>
        <p:nvSpPr>
          <p:cNvPr id="360" name="Google Shape;360;p48"/>
          <p:cNvSpPr txBox="1"/>
          <p:nvPr/>
        </p:nvSpPr>
        <p:spPr>
          <a:xfrm>
            <a:off x="196250" y="4232750"/>
            <a:ext cx="309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Reference:</a:t>
            </a:r>
            <a:r>
              <a:rPr lang="es"/>
              <a:t> Same Raw Protein, but adding artificial gaps, simulating a sequence alignment output</a:t>
            </a:r>
            <a:endParaRPr/>
          </a:p>
        </p:txBody>
      </p:sp>
      <p:sp>
        <p:nvSpPr>
          <p:cNvPr id="361" name="Google Shape;361;p48"/>
          <p:cNvSpPr txBox="1"/>
          <p:nvPr/>
        </p:nvSpPr>
        <p:spPr>
          <a:xfrm>
            <a:off x="9775" y="119275"/>
            <a:ext cx="447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SELF-SEQUENCE ALIGNMENT BY DIFFEOMORPHIC TRANSFORMATIONS</a:t>
            </a:r>
            <a:endParaRPr b="1"/>
          </a:p>
        </p:txBody>
      </p:sp>
      <p:sp>
        <p:nvSpPr>
          <p:cNvPr id="362" name="Google Shape;362;p48"/>
          <p:cNvSpPr/>
          <p:nvPr/>
        </p:nvSpPr>
        <p:spPr>
          <a:xfrm>
            <a:off x="3721925" y="2208075"/>
            <a:ext cx="2593200" cy="136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Learn  </a:t>
            </a:r>
            <a:br>
              <a:rPr lang="es" sz="1200">
                <a:solidFill>
                  <a:srgbClr val="FF0000"/>
                </a:solidFill>
              </a:rPr>
            </a:br>
            <a:r>
              <a:rPr lang="es" sz="1200">
                <a:solidFill>
                  <a:srgbClr val="FF0000"/>
                </a:solidFill>
              </a:rPr>
              <a:t>for Vector Field Integration:</a:t>
            </a:r>
            <a:br>
              <a:rPr lang="es" sz="1200">
                <a:solidFill>
                  <a:srgbClr val="FF0000"/>
                </a:solidFill>
              </a:rPr>
            </a:br>
            <a:br>
              <a:rPr lang="es" sz="1200">
                <a:solidFill>
                  <a:srgbClr val="FF0000"/>
                </a:solidFill>
              </a:rPr>
            </a:br>
            <a:r>
              <a:rPr b="1" lang="es" sz="1200">
                <a:solidFill>
                  <a:srgbClr val="FF0000"/>
                </a:solidFill>
              </a:rPr>
              <a:t>Optimize  </a:t>
            </a:r>
            <a:endParaRPr b="1" sz="1200">
              <a:solidFill>
                <a:srgbClr val="FF0000"/>
              </a:solidFill>
            </a:endParaRPr>
          </a:p>
        </p:txBody>
      </p:sp>
      <p:cxnSp>
        <p:nvCxnSpPr>
          <p:cNvPr id="363" name="Google Shape;363;p48"/>
          <p:cNvCxnSpPr>
            <a:stCxn id="360" idx="0"/>
            <a:endCxn id="359" idx="2"/>
          </p:cNvCxnSpPr>
          <p:nvPr/>
        </p:nvCxnSpPr>
        <p:spPr>
          <a:xfrm flipH="1" rot="10800000">
            <a:off x="1742750" y="3763850"/>
            <a:ext cx="303300" cy="46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48"/>
          <p:cNvCxnSpPr>
            <a:stCxn id="358" idx="3"/>
            <a:endCxn id="362" idx="1"/>
          </p:cNvCxnSpPr>
          <p:nvPr/>
        </p:nvCxnSpPr>
        <p:spPr>
          <a:xfrm>
            <a:off x="3127350" y="1846175"/>
            <a:ext cx="594600" cy="10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48"/>
          <p:cNvCxnSpPr>
            <a:stCxn id="359" idx="3"/>
            <a:endCxn id="362" idx="1"/>
          </p:cNvCxnSpPr>
          <p:nvPr/>
        </p:nvCxnSpPr>
        <p:spPr>
          <a:xfrm flipH="1" rot="10800000">
            <a:off x="3127350" y="2888675"/>
            <a:ext cx="594600" cy="63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48"/>
          <p:cNvSpPr/>
          <p:nvPr/>
        </p:nvSpPr>
        <p:spPr>
          <a:xfrm>
            <a:off x="6427225" y="2707775"/>
            <a:ext cx="594600" cy="31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8"/>
          <p:cNvSpPr/>
          <p:nvPr/>
        </p:nvSpPr>
        <p:spPr>
          <a:xfrm>
            <a:off x="7219850" y="2432075"/>
            <a:ext cx="1395600" cy="113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Spatial Transformer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050" y="3112275"/>
            <a:ext cx="107632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6050" y="2537137"/>
            <a:ext cx="8572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6450" y="3188475"/>
            <a:ext cx="504825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8"/>
          <p:cNvSpPr/>
          <p:nvPr/>
        </p:nvSpPr>
        <p:spPr>
          <a:xfrm>
            <a:off x="7667875" y="1884650"/>
            <a:ext cx="393300" cy="482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8"/>
          <p:cNvSpPr/>
          <p:nvPr/>
        </p:nvSpPr>
        <p:spPr>
          <a:xfrm>
            <a:off x="7594350" y="1223975"/>
            <a:ext cx="594600" cy="48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S1</a:t>
            </a:r>
            <a:endParaRPr/>
          </a:p>
        </p:txBody>
      </p:sp>
      <p:sp>
        <p:nvSpPr>
          <p:cNvPr id="373" name="Google Shape;373;p48"/>
          <p:cNvSpPr/>
          <p:nvPr/>
        </p:nvSpPr>
        <p:spPr>
          <a:xfrm>
            <a:off x="7072075" y="4424375"/>
            <a:ext cx="1714500" cy="48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Aligned Seq or S2</a:t>
            </a:r>
            <a:endParaRPr/>
          </a:p>
        </p:txBody>
      </p:sp>
      <p:sp>
        <p:nvSpPr>
          <p:cNvPr id="374" name="Google Shape;374;p48"/>
          <p:cNvSpPr/>
          <p:nvPr/>
        </p:nvSpPr>
        <p:spPr>
          <a:xfrm>
            <a:off x="7667875" y="3789650"/>
            <a:ext cx="393300" cy="482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8"/>
          <p:cNvSpPr/>
          <p:nvPr/>
        </p:nvSpPr>
        <p:spPr>
          <a:xfrm>
            <a:off x="3572850" y="43175"/>
            <a:ext cx="4021500" cy="16863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Goal: </a:t>
            </a:r>
            <a:r>
              <a:rPr lang="es">
                <a:solidFill>
                  <a:schemeClr val="dk1"/>
                </a:solidFill>
              </a:rPr>
              <a:t>To determine feasibility of Learning the representation of theta to align raw sequence via spatial transformation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Example 1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/>
          <p:nvPr/>
        </p:nvSpPr>
        <p:spPr>
          <a:xfrm>
            <a:off x="1395725" y="129225"/>
            <a:ext cx="696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1D visual phenomenom Transformation - CPAB, grid size = 174 (same as protein) </a:t>
            </a:r>
            <a:endParaRPr/>
          </a:p>
        </p:txBody>
      </p:sp>
      <p:sp>
        <p:nvSpPr>
          <p:cNvPr id="386" name="Google Shape;386;p50"/>
          <p:cNvSpPr txBox="1"/>
          <p:nvPr/>
        </p:nvSpPr>
        <p:spPr>
          <a:xfrm>
            <a:off x="361850" y="792625"/>
            <a:ext cx="18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Raw Sequence</a:t>
            </a:r>
            <a:endParaRPr/>
          </a:p>
        </p:txBody>
      </p:sp>
      <p:sp>
        <p:nvSpPr>
          <p:cNvPr id="387" name="Google Shape;387;p50"/>
          <p:cNvSpPr txBox="1"/>
          <p:nvPr/>
        </p:nvSpPr>
        <p:spPr>
          <a:xfrm>
            <a:off x="361850" y="1630825"/>
            <a:ext cx="18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Reference - Gaps</a:t>
            </a:r>
            <a:endParaRPr/>
          </a:p>
        </p:txBody>
      </p:sp>
      <p:sp>
        <p:nvSpPr>
          <p:cNvPr id="388" name="Google Shape;388;p50"/>
          <p:cNvSpPr txBox="1"/>
          <p:nvPr/>
        </p:nvSpPr>
        <p:spPr>
          <a:xfrm>
            <a:off x="361850" y="2545225"/>
            <a:ext cx="18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CPAB - Best one</a:t>
            </a:r>
            <a:endParaRPr/>
          </a:p>
        </p:txBody>
      </p:sp>
      <p:sp>
        <p:nvSpPr>
          <p:cNvPr id="389" name="Google Shape;389;p50"/>
          <p:cNvSpPr txBox="1"/>
          <p:nvPr/>
        </p:nvSpPr>
        <p:spPr>
          <a:xfrm>
            <a:off x="361850" y="3459625"/>
            <a:ext cx="32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CPAB - Distributions around epochs</a:t>
            </a:r>
            <a:endParaRPr/>
          </a:p>
        </p:txBody>
      </p:sp>
      <p:pic>
        <p:nvPicPr>
          <p:cNvPr id="390" name="Google Shape;3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2825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31025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45425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936025"/>
            <a:ext cx="8839204" cy="397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50"/>
          <p:cNvCxnSpPr/>
          <p:nvPr/>
        </p:nvCxnSpPr>
        <p:spPr>
          <a:xfrm rot="10800000">
            <a:off x="7443850" y="33558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95" name="Google Shape;395;p50"/>
          <p:cNvCxnSpPr/>
          <p:nvPr/>
        </p:nvCxnSpPr>
        <p:spPr>
          <a:xfrm rot="10800000">
            <a:off x="8205850" y="33558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96" name="Google Shape;396;p50"/>
          <p:cNvCxnSpPr/>
          <p:nvPr/>
        </p:nvCxnSpPr>
        <p:spPr>
          <a:xfrm rot="10800000">
            <a:off x="7443850" y="23652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97" name="Google Shape;397;p50"/>
          <p:cNvCxnSpPr/>
          <p:nvPr/>
        </p:nvCxnSpPr>
        <p:spPr>
          <a:xfrm rot="10800000">
            <a:off x="7548850" y="23652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98" name="Google Shape;398;p50"/>
          <p:cNvCxnSpPr/>
          <p:nvPr/>
        </p:nvCxnSpPr>
        <p:spPr>
          <a:xfrm rot="10800000">
            <a:off x="8205850" y="23652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99" name="Google Shape;399;p50"/>
          <p:cNvCxnSpPr/>
          <p:nvPr/>
        </p:nvCxnSpPr>
        <p:spPr>
          <a:xfrm rot="10800000">
            <a:off x="7548850" y="33558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/>
        </p:nvSpPr>
        <p:spPr>
          <a:xfrm>
            <a:off x="404925" y="-62225"/>
            <a:ext cx="4566300" cy="55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00">
                <a:solidFill>
                  <a:schemeClr val="dk1"/>
                </a:solidFill>
              </a:rPr>
              <a:t>Initial Sequence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tensor([14, 10, 15,  4, 10,  4, 16, 17,  5,  3,  6, 15, 10,  6,  5, 18,  1, 10,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3, 17,  1, 17,  6,  1, 15,  8,  1,  7, 15,  6,  3,  4, 15,  5, 13,  5,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2, 16, 17, 16,  9, 11, 11, 10,  2,  1,  1, 18, 10,  1, 15, 16,  1,  6,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4, 13,  1, 10, 10, 14, 15, 15,  8,  1, 19,  1,  9,  6,  3, 10,  8, 15,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19, 16, 13,  8, 17,  4, 14,  7, 18,  6,  1,  6, 11, 16, 18,  1,  4, 10,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2,  1,  1, 17, 10, 14, 19, 16,  3, 12, 17,  1,  1, 12, 10, 10,  8,  1,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10, 10,  6,  6, 13, 14,  1, 18, 17,  1, 19,  1, 15, 16,  8,  6,  3,  1,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17,  5, 15, 10,  3, 15, 15,  4, 13,  4, 10, 12, 17,  1, 10, 13,  6,  </a:t>
            </a:r>
            <a:r>
              <a:rPr lang="es" sz="1000">
                <a:solidFill>
                  <a:schemeClr val="dk1"/>
                </a:solidFill>
                <a:highlight>
                  <a:srgbClr val="FFFF00"/>
                </a:highlight>
              </a:rPr>
              <a:t>3</a:t>
            </a:r>
            <a:r>
              <a:rPr lang="es" sz="1000">
                <a:solidFill>
                  <a:schemeClr val="dk1"/>
                </a:solidFill>
              </a:rPr>
              <a:t>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4, 15,  3, 17, 17, 17, 13,  1,  1, 11,  </a:t>
            </a:r>
            <a:r>
              <a:rPr lang="es" sz="1000">
                <a:solidFill>
                  <a:schemeClr val="dk1"/>
                </a:solidFill>
                <a:highlight>
                  <a:srgbClr val="FFFF00"/>
                </a:highlight>
              </a:rPr>
              <a:t>1,  1,</a:t>
            </a:r>
            <a:r>
              <a:rPr lang="es" sz="1000">
                <a:solidFill>
                  <a:schemeClr val="dk1"/>
                </a:solidFill>
              </a:rPr>
              <a:t> 16, 18,  7, 15, 10, 10,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18,  6,  3,  1, 10,  6,  1,  1, 16,  0,  0,  0], device='cuda:0')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00">
                <a:solidFill>
                  <a:schemeClr val="dk1"/>
                </a:solidFill>
              </a:rPr>
              <a:t>Reference Sequence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tensor([14, 10, 15,  4, 10,  4, 16, 17,  5,  3,  6, 15, 10,  6,  5, 18,  1, 10,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3, 17,  1, 17,  6,  1, 15,  8,  1,  7, 15,  6,  3,  4, 15,  5, 13,  5,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2, 16, 17, 16,  9, 11, 11, 10,  2,  1,  1, 18, 10,  1, 15, 16,  1,  6,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4, 13,  1, 10, 10, 14, 15, 15,  8,  1, 19,  1,  9,  6,  3, 10,  8, 15,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19, 16, 13,  8, 17,  4, 14,  7, 18,  6,  1,  6, 11, 16, 18,  1,  4, 10,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2,  1,  1, 17, 10, 14, 19, 16,  3, 12, 17,  1,  1, 12, 10, 10,  8,  1,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10, 10,  6,  6, 13, 14,  1, 18, 17,  1, 19,  1, 15, 16,  8,  6,  3,  1,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17,  5, 15, 10,  3, 15, 15,  4, 13,  4, 10, 12, 17,  1, 10, 13,  6,  </a:t>
            </a:r>
            <a:r>
              <a:rPr b="1" lang="es" sz="1000">
                <a:solidFill>
                  <a:srgbClr val="FF0000"/>
                </a:solidFill>
              </a:rPr>
              <a:t>0</a:t>
            </a:r>
            <a:r>
              <a:rPr lang="es" sz="1000">
                <a:solidFill>
                  <a:schemeClr val="dk1"/>
                </a:solidFill>
              </a:rPr>
              <a:t>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</a:t>
            </a:r>
            <a:r>
              <a:rPr lang="es" sz="1000">
                <a:solidFill>
                  <a:schemeClr val="dk1"/>
                </a:solidFill>
                <a:highlight>
                  <a:srgbClr val="FFFF00"/>
                </a:highlight>
              </a:rPr>
              <a:t>3, </a:t>
            </a:r>
            <a:r>
              <a:rPr lang="es" sz="1000">
                <a:solidFill>
                  <a:schemeClr val="dk1"/>
                </a:solidFill>
              </a:rPr>
              <a:t> </a:t>
            </a:r>
            <a:r>
              <a:rPr b="1" lang="es" sz="1000">
                <a:solidFill>
                  <a:srgbClr val="FF0000"/>
                </a:solidFill>
              </a:rPr>
              <a:t>0</a:t>
            </a:r>
            <a:r>
              <a:rPr lang="es" sz="1000">
                <a:solidFill>
                  <a:schemeClr val="dk1"/>
                </a:solidFill>
              </a:rPr>
              <a:t>,  4, 15,  3, 17, 17, 17, 13,  1,  1, 11,  </a:t>
            </a:r>
            <a:r>
              <a:rPr b="1" lang="es" sz="1000">
                <a:solidFill>
                  <a:schemeClr val="dk1"/>
                </a:solidFill>
                <a:highlight>
                  <a:srgbClr val="FFFF00"/>
                </a:highlight>
              </a:rPr>
              <a:t>1,  1, </a:t>
            </a:r>
            <a:r>
              <a:rPr lang="es" sz="1000">
                <a:solidFill>
                  <a:schemeClr val="dk1"/>
                </a:solidFill>
              </a:rPr>
              <a:t> </a:t>
            </a:r>
            <a:r>
              <a:rPr b="1" lang="es" sz="1000">
                <a:solidFill>
                  <a:srgbClr val="FF0000"/>
                </a:solidFill>
              </a:rPr>
              <a:t>0</a:t>
            </a:r>
            <a:r>
              <a:rPr lang="es" sz="1000">
                <a:solidFill>
                  <a:schemeClr val="dk1"/>
                </a:solidFill>
              </a:rPr>
              <a:t>, 16, 18,  7,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15, 10, 10, 18,  6,  3,  1, 10,  6,  1,  1, 16], device='cuda:0')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4712725" y="137850"/>
            <a:ext cx="43077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00">
                <a:solidFill>
                  <a:schemeClr val="dk1"/>
                </a:solidFill>
              </a:rPr>
              <a:t>Estimate by CPAB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tensor([14, 10, 15,  4, 10,  4, 16, 17,  5,  3,  6, 15, 10,  6,  5, 18,  1, 10,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3, 17,  1, 17,  6,  1, 15,  8,  1,  7, 15,  6,  3,  4, 15,  5, 13,  5,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2, 16, 17, 16,  9, 11, 11, 10,  2,  1,  1, 18, 10,  1, 15, 16,  1,  6,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4, 13,  1, 10, 10, 14, 15, 15,  8,  1, 19,  1,  9,  6,  3, 10,  8, 15,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19, 16, 13,  8, 17,  4, 14,  7, 18,  6,  1,  6, 11, 16, 18,  1,  4, 10,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2,  1,  1, 17, 10, 14, 19, 16,  3, 12, 17,  1,  1, 12, 10, 10,  8,  1,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10, 10,  6,  6, 13, 14,  1, 18, 17,  1, 19,  1, 15, 16,  8,  6,  3,  1,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17,  5, 15, 10,  3, 15, 15,  4, 13,  4, 10, 12, 17,  1, 10, 13,  6,  </a:t>
            </a:r>
            <a:r>
              <a:rPr b="1" lang="es" sz="1000">
                <a:solidFill>
                  <a:srgbClr val="FF0000"/>
                </a:solidFill>
              </a:rPr>
              <a:t>3</a:t>
            </a:r>
            <a:r>
              <a:rPr lang="es" sz="1000">
                <a:solidFill>
                  <a:schemeClr val="dk1"/>
                </a:solidFill>
              </a:rPr>
              <a:t>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</a:t>
            </a:r>
            <a:r>
              <a:rPr lang="es" sz="1000">
                <a:solidFill>
                  <a:schemeClr val="dk1"/>
                </a:solidFill>
                <a:highlight>
                  <a:srgbClr val="FFFF00"/>
                </a:highlight>
              </a:rPr>
              <a:t>3, </a:t>
            </a:r>
            <a:r>
              <a:rPr lang="es" sz="1000">
                <a:solidFill>
                  <a:schemeClr val="dk1"/>
                </a:solidFill>
              </a:rPr>
              <a:t> </a:t>
            </a:r>
            <a:r>
              <a:rPr b="1" lang="es" sz="1000">
                <a:solidFill>
                  <a:srgbClr val="FF0000"/>
                </a:solidFill>
              </a:rPr>
              <a:t>3</a:t>
            </a:r>
            <a:r>
              <a:rPr lang="es" sz="1000">
                <a:solidFill>
                  <a:schemeClr val="dk1"/>
                </a:solidFill>
              </a:rPr>
              <a:t>,  4, 15,  3, 17, 17, 17, 13,  1,  1, 11,  </a:t>
            </a:r>
            <a:r>
              <a:rPr lang="es" sz="1000">
                <a:solidFill>
                  <a:schemeClr val="dk1"/>
                </a:solidFill>
                <a:highlight>
                  <a:srgbClr val="FFFF00"/>
                </a:highlight>
              </a:rPr>
              <a:t>1,  1,</a:t>
            </a:r>
            <a:r>
              <a:rPr lang="es" sz="1000">
                <a:solidFill>
                  <a:schemeClr val="dk1"/>
                </a:solidFill>
              </a:rPr>
              <a:t>  </a:t>
            </a:r>
            <a:r>
              <a:rPr b="1" lang="es" sz="1000">
                <a:solidFill>
                  <a:srgbClr val="FF0000"/>
                </a:solidFill>
              </a:rPr>
              <a:t>1</a:t>
            </a:r>
            <a:r>
              <a:rPr lang="es" sz="1000">
                <a:solidFill>
                  <a:schemeClr val="dk1"/>
                </a:solidFill>
              </a:rPr>
              <a:t>, 16, 18,  7,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15, 10, 10, 18,  6,  3,  1,  1, 16,  0,  0,  0], device='cuda:0')</a:t>
            </a:r>
            <a:endParaRPr/>
          </a:p>
        </p:txBody>
      </p:sp>
      <p:sp>
        <p:nvSpPr>
          <p:cNvPr id="406" name="Google Shape;406;p51"/>
          <p:cNvSpPr/>
          <p:nvPr/>
        </p:nvSpPr>
        <p:spPr>
          <a:xfrm>
            <a:off x="6453075" y="1972975"/>
            <a:ext cx="887400" cy="20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7" name="Google Shape;407;p51"/>
          <p:cNvCxnSpPr>
            <a:stCxn id="406" idx="2"/>
          </p:cNvCxnSpPr>
          <p:nvPr/>
        </p:nvCxnSpPr>
        <p:spPr>
          <a:xfrm flipH="1">
            <a:off x="6599475" y="2179675"/>
            <a:ext cx="297300" cy="10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08" name="Google Shape;408;p51"/>
          <p:cNvSpPr txBox="1"/>
          <p:nvPr/>
        </p:nvSpPr>
        <p:spPr>
          <a:xfrm>
            <a:off x="5238275" y="3299775"/>
            <a:ext cx="37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PART GOES TO HELL!!!!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Two GAPS Experiment</a:t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2128050" y="3006825"/>
            <a:ext cx="53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GAP Location: ….TTT-AAMA-SVH….. (Third line)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228600"/>
            <a:ext cx="5002348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52400"/>
            <a:ext cx="4974725" cy="48386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53"/>
          <p:cNvCxnSpPr/>
          <p:nvPr/>
        </p:nvCxnSpPr>
        <p:spPr>
          <a:xfrm rot="10800000">
            <a:off x="5983650" y="4783000"/>
            <a:ext cx="7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53"/>
          <p:cNvCxnSpPr/>
          <p:nvPr/>
        </p:nvCxnSpPr>
        <p:spPr>
          <a:xfrm rot="10800000">
            <a:off x="6288450" y="4783000"/>
            <a:ext cx="7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0"/>
            <a:ext cx="4862925" cy="4729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" name="Google Shape;426;p54"/>
          <p:cNvCxnSpPr/>
          <p:nvPr/>
        </p:nvCxnSpPr>
        <p:spPr>
          <a:xfrm rot="10800000">
            <a:off x="5895473" y="4526529"/>
            <a:ext cx="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54"/>
          <p:cNvCxnSpPr/>
          <p:nvPr/>
        </p:nvCxnSpPr>
        <p:spPr>
          <a:xfrm rot="10800000">
            <a:off x="6193424" y="4526529"/>
            <a:ext cx="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8" name="Google Shape;4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98025"/>
            <a:ext cx="8839204" cy="397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54"/>
          <p:cNvCxnSpPr/>
          <p:nvPr/>
        </p:nvCxnSpPr>
        <p:spPr>
          <a:xfrm rot="10800000">
            <a:off x="5931925" y="4549000"/>
            <a:ext cx="1490400" cy="15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30" name="Google Shape;430;p54"/>
          <p:cNvCxnSpPr/>
          <p:nvPr/>
        </p:nvCxnSpPr>
        <p:spPr>
          <a:xfrm rot="10800000">
            <a:off x="5931950" y="4526500"/>
            <a:ext cx="1611000" cy="1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31" name="Google Shape;431;p54"/>
          <p:cNvCxnSpPr/>
          <p:nvPr/>
        </p:nvCxnSpPr>
        <p:spPr>
          <a:xfrm rot="10800000">
            <a:off x="6267825" y="4523100"/>
            <a:ext cx="1925100" cy="17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32" name="Google Shape;43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1050" y="4151925"/>
            <a:ext cx="773675" cy="39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4"/>
          <p:cNvSpPr/>
          <p:nvPr/>
        </p:nvSpPr>
        <p:spPr>
          <a:xfrm>
            <a:off x="8731900" y="4109625"/>
            <a:ext cx="267000" cy="978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4"/>
          <p:cNvSpPr/>
          <p:nvPr/>
        </p:nvSpPr>
        <p:spPr>
          <a:xfrm flipH="1" rot="10800000">
            <a:off x="6539225" y="3989044"/>
            <a:ext cx="2356355" cy="120581"/>
          </a:xfrm>
          <a:custGeom>
            <a:rect b="b" l="l" r="r" t="t"/>
            <a:pathLst>
              <a:path extrusionOk="0" h="21884" w="126993">
                <a:moveTo>
                  <a:pt x="126993" y="0"/>
                </a:moveTo>
                <a:cubicBezTo>
                  <a:pt x="111112" y="1436"/>
                  <a:pt x="52871" y="4969"/>
                  <a:pt x="31705" y="8616"/>
                </a:cubicBezTo>
                <a:cubicBezTo>
                  <a:pt x="10540" y="12263"/>
                  <a:pt x="5284" y="19673"/>
                  <a:pt x="0" y="2188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35" name="Google Shape;435;p54"/>
          <p:cNvSpPr txBox="1"/>
          <p:nvPr/>
        </p:nvSpPr>
        <p:spPr>
          <a:xfrm>
            <a:off x="7593250" y="4150363"/>
            <a:ext cx="6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371600"/>
            <a:ext cx="36004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Example 2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7"/>
          <p:cNvSpPr txBox="1"/>
          <p:nvPr/>
        </p:nvSpPr>
        <p:spPr>
          <a:xfrm>
            <a:off x="1395725" y="129225"/>
            <a:ext cx="696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1D visual phenomenom Transformation - CPAB, grid size = 174 (same as protein) </a:t>
            </a:r>
            <a:endParaRPr/>
          </a:p>
        </p:txBody>
      </p:sp>
      <p:sp>
        <p:nvSpPr>
          <p:cNvPr id="451" name="Google Shape;451;p57"/>
          <p:cNvSpPr txBox="1"/>
          <p:nvPr/>
        </p:nvSpPr>
        <p:spPr>
          <a:xfrm>
            <a:off x="361850" y="792625"/>
            <a:ext cx="18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Raw Sequence</a:t>
            </a:r>
            <a:endParaRPr/>
          </a:p>
        </p:txBody>
      </p:sp>
      <p:sp>
        <p:nvSpPr>
          <p:cNvPr id="452" name="Google Shape;452;p57"/>
          <p:cNvSpPr txBox="1"/>
          <p:nvPr/>
        </p:nvSpPr>
        <p:spPr>
          <a:xfrm>
            <a:off x="1504850" y="1630825"/>
            <a:ext cx="18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Reference - Gaps</a:t>
            </a:r>
            <a:endParaRPr/>
          </a:p>
        </p:txBody>
      </p:sp>
      <p:sp>
        <p:nvSpPr>
          <p:cNvPr id="453" name="Google Shape;453;p57"/>
          <p:cNvSpPr txBox="1"/>
          <p:nvPr/>
        </p:nvSpPr>
        <p:spPr>
          <a:xfrm>
            <a:off x="1504850" y="2545225"/>
            <a:ext cx="18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CPAB - Best one</a:t>
            </a:r>
            <a:endParaRPr/>
          </a:p>
        </p:txBody>
      </p:sp>
      <p:sp>
        <p:nvSpPr>
          <p:cNvPr id="454" name="Google Shape;454;p57"/>
          <p:cNvSpPr txBox="1"/>
          <p:nvPr/>
        </p:nvSpPr>
        <p:spPr>
          <a:xfrm>
            <a:off x="1352450" y="3459625"/>
            <a:ext cx="32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CPAB - Distributions around epochs</a:t>
            </a:r>
            <a:endParaRPr/>
          </a:p>
        </p:txBody>
      </p:sp>
      <p:cxnSp>
        <p:nvCxnSpPr>
          <p:cNvPr id="455" name="Google Shape;455;p57"/>
          <p:cNvCxnSpPr/>
          <p:nvPr/>
        </p:nvCxnSpPr>
        <p:spPr>
          <a:xfrm rot="10800000">
            <a:off x="7443850" y="33558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56" name="Google Shape;456;p57"/>
          <p:cNvCxnSpPr/>
          <p:nvPr/>
        </p:nvCxnSpPr>
        <p:spPr>
          <a:xfrm rot="10800000">
            <a:off x="4362500" y="33459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57" name="Google Shape;457;p57"/>
          <p:cNvCxnSpPr/>
          <p:nvPr/>
        </p:nvCxnSpPr>
        <p:spPr>
          <a:xfrm rot="10800000">
            <a:off x="1171650" y="23652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58" name="Google Shape;458;p57"/>
          <p:cNvCxnSpPr/>
          <p:nvPr/>
        </p:nvCxnSpPr>
        <p:spPr>
          <a:xfrm rot="10800000">
            <a:off x="7443850" y="23652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459" name="Google Shape;459;p57"/>
          <p:cNvCxnSpPr/>
          <p:nvPr/>
        </p:nvCxnSpPr>
        <p:spPr>
          <a:xfrm rot="10800000">
            <a:off x="4362500" y="23652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460" name="Google Shape;4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2825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54825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45425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936025"/>
            <a:ext cx="8839204" cy="397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4" name="Google Shape;464;p57"/>
          <p:cNvCxnSpPr/>
          <p:nvPr/>
        </p:nvCxnSpPr>
        <p:spPr>
          <a:xfrm rot="10800000">
            <a:off x="1171650" y="33558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465" name="Google Shape;465;p57"/>
          <p:cNvSpPr/>
          <p:nvPr/>
        </p:nvSpPr>
        <p:spPr>
          <a:xfrm>
            <a:off x="8081975" y="1871675"/>
            <a:ext cx="976200" cy="2533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7"/>
          <p:cNvSpPr txBox="1"/>
          <p:nvPr/>
        </p:nvSpPr>
        <p:spPr>
          <a:xfrm>
            <a:off x="8339150" y="2543175"/>
            <a:ext cx="5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???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67" name="Google Shape;467;p57"/>
          <p:cNvSpPr txBox="1"/>
          <p:nvPr/>
        </p:nvSpPr>
        <p:spPr>
          <a:xfrm>
            <a:off x="7200875" y="1630825"/>
            <a:ext cx="8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174-31</a:t>
            </a:r>
            <a:endParaRPr/>
          </a:p>
        </p:txBody>
      </p:sp>
      <p:sp>
        <p:nvSpPr>
          <p:cNvPr id="468" name="Google Shape;468;p57"/>
          <p:cNvSpPr txBox="1"/>
          <p:nvPr/>
        </p:nvSpPr>
        <p:spPr>
          <a:xfrm>
            <a:off x="3924275" y="1630825"/>
            <a:ext cx="11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174-31-61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8"/>
          <p:cNvSpPr txBox="1"/>
          <p:nvPr/>
        </p:nvSpPr>
        <p:spPr>
          <a:xfrm>
            <a:off x="404925" y="-62225"/>
            <a:ext cx="4566300" cy="58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00">
                <a:solidFill>
                  <a:schemeClr val="dk1"/>
                </a:solidFill>
              </a:rPr>
              <a:t>Initial Sequence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Initial Sequence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tensor([14, 10, 15,  4, 10,  4, 16, 17,  5,  3,  6, 15, 10,  6,  5, 18,  1, 10,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3, 17,  1, 17,  6,  1, 15,  8,  1,  7, 15,  6,  3,  4, 15,  5, 13,  5,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2, 16, 17, 16,  9, 11, 11, 10,  2,  1,  1, 18, 10,  1, 15, 16,  1,  6,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4, 13,  1, 10, 10, 14, 15, 15,  8,  1, 19,  1,  9,  6,  3, 10,  8, 15,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19, 16, 13,  8, 17,  4, 14,  7, 18,  6,  1,  6, 11, 16, 18,  1,  4, 10,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2,  1,  1, 17, 10, 14, 19, 16,  3, 12, 17,  1,  1, 12, 10, 10,  8,  1,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10, 10,  6,  6, 13, 14,  1, 18, 17,  1, 19,  1, 15, 16,  8,  6,  3,  1,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17,  5, 15, 10,  3, 15, 15,  4, 13,  4, 10, 12, 17,  1, 10, 13,  6,  3,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4, 15,  3, 17, 17, 17, 13,  1,  1, 11,  1,  1, 16, 18,  7, 15, 10, 10,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18,  6,  3,  1, 10,  6,  1,  1, 16,  0,  0,  0])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00">
                <a:solidFill>
                  <a:schemeClr val="dk1"/>
                </a:solidFill>
              </a:rPr>
              <a:t>Reference Sequence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tensor([14, 10, 15,  4, 10,  4, 16, 17,  5,  3,  6, 15, 10,  6,  5, 18,  1, 10,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</a:t>
            </a:r>
            <a:r>
              <a:rPr lang="es" sz="1000">
                <a:solidFill>
                  <a:schemeClr val="dk1"/>
                </a:solidFill>
                <a:highlight>
                  <a:srgbClr val="FFFF00"/>
                </a:highlight>
              </a:rPr>
              <a:t>3</a:t>
            </a:r>
            <a:r>
              <a:rPr lang="es" sz="1000">
                <a:solidFill>
                  <a:schemeClr val="dk1"/>
                </a:solidFill>
              </a:rPr>
              <a:t>,  </a:t>
            </a:r>
            <a:r>
              <a:rPr b="1" lang="es" sz="1000">
                <a:solidFill>
                  <a:srgbClr val="FF0000"/>
                </a:solidFill>
              </a:rPr>
              <a:t>0</a:t>
            </a:r>
            <a:r>
              <a:rPr lang="es" sz="1000">
                <a:solidFill>
                  <a:schemeClr val="dk1"/>
                </a:solidFill>
              </a:rPr>
              <a:t>, 17,  1, 17,  6,  1, 15,  8,  1,  7, 15,  6,  3,  4, 15,  5, 13,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5,  2, 16, 17, 16,  9, 11, 11, 10,  2,  1,  1, 18, 10,  1, 15, 16,  1,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6,  4, 13,  1, 10, 10, 14, 15, 15,  8,  1, 19,  1,  9,  6,  3, 10,  8,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15, 19, 16, 13,  8, 17,  4, 14,  7, </a:t>
            </a:r>
            <a:r>
              <a:rPr lang="es" sz="1000">
                <a:solidFill>
                  <a:schemeClr val="dk1"/>
                </a:solidFill>
                <a:highlight>
                  <a:srgbClr val="FFFF00"/>
                </a:highlight>
              </a:rPr>
              <a:t>18</a:t>
            </a:r>
            <a:r>
              <a:rPr lang="es" sz="1000">
                <a:solidFill>
                  <a:schemeClr val="dk1"/>
                </a:solidFill>
              </a:rPr>
              <a:t>, </a:t>
            </a:r>
            <a:r>
              <a:rPr b="1" lang="es" sz="1000">
                <a:solidFill>
                  <a:srgbClr val="FF0000"/>
                </a:solidFill>
              </a:rPr>
              <a:t> 0</a:t>
            </a:r>
            <a:r>
              <a:rPr lang="es" sz="1000">
                <a:solidFill>
                  <a:schemeClr val="dk1"/>
                </a:solidFill>
              </a:rPr>
              <a:t>,  6,  1,  6, 11, 16, 18,  1,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4, 10,  2,  1,  1, 17, 10, 14, 19, 16,  3, 12, 17,  1,  1, 12, 10, 10,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8,  1, 10, 10,  6,  6, 13, 14,  1, 18, 17,  1, 19,  1, 15, 16,  8,  6,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3,  1, 17,  5, 15, 10,  3, 15, 15,  4, 13,  4, 10, 12, 17,  1, </a:t>
            </a:r>
            <a:r>
              <a:rPr lang="es" sz="1000">
                <a:solidFill>
                  <a:schemeClr val="dk1"/>
                </a:solidFill>
                <a:highlight>
                  <a:srgbClr val="FFFF00"/>
                </a:highlight>
              </a:rPr>
              <a:t>10,</a:t>
            </a:r>
            <a:r>
              <a:rPr lang="es" sz="1000">
                <a:solidFill>
                  <a:schemeClr val="dk1"/>
                </a:solidFill>
              </a:rPr>
              <a:t>  </a:t>
            </a:r>
            <a:r>
              <a:rPr b="1" lang="es" sz="1000">
                <a:solidFill>
                  <a:srgbClr val="FF0000"/>
                </a:solidFill>
              </a:rPr>
              <a:t>0</a:t>
            </a:r>
            <a:r>
              <a:rPr lang="es" sz="1000">
                <a:solidFill>
                  <a:schemeClr val="dk1"/>
                </a:solidFill>
              </a:rPr>
              <a:t>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13,  6,  3,  4, 15,  3, 17, 17, 17, 13,  1,  1, 11,  1,  1, 16, 18,  7,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15, 10, 10, 18,  6,  3,  1, 10,  6,  1,  1, 16])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8"/>
          <p:cNvSpPr txBox="1"/>
          <p:nvPr/>
        </p:nvSpPr>
        <p:spPr>
          <a:xfrm>
            <a:off x="4712725" y="137850"/>
            <a:ext cx="4307700" cy="22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00">
                <a:solidFill>
                  <a:schemeClr val="dk1"/>
                </a:solidFill>
              </a:rPr>
              <a:t>Estimate by CPAB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tensor([14, 10, 15,  4, 10,  4, 16, 17,  5,  3,  6, 15, 10,  6,  5, 18,  1, 10,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</a:t>
            </a:r>
            <a:r>
              <a:rPr lang="es" sz="1000">
                <a:solidFill>
                  <a:schemeClr val="dk1"/>
                </a:solidFill>
                <a:highlight>
                  <a:srgbClr val="FFFF00"/>
                </a:highlight>
              </a:rPr>
              <a:t> 3</a:t>
            </a:r>
            <a:r>
              <a:rPr lang="es" sz="1000">
                <a:solidFill>
                  <a:schemeClr val="dk1"/>
                </a:solidFill>
              </a:rPr>
              <a:t>, </a:t>
            </a:r>
            <a:r>
              <a:rPr b="1" lang="es" sz="1000">
                <a:solidFill>
                  <a:srgbClr val="FF0000"/>
                </a:solidFill>
              </a:rPr>
              <a:t> 3</a:t>
            </a:r>
            <a:r>
              <a:rPr lang="es" sz="1000">
                <a:solidFill>
                  <a:schemeClr val="dk1"/>
                </a:solidFill>
              </a:rPr>
              <a:t>, 17,  1, 17,  6,  1, 15,  8,  1,  7, 15,  6,  3,  4, 15,  5, 13,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5,  2, 16, 17, 16,  9, 11, 11, 10,  2,  1,  1, 18, 10,  1, 15, 16,  1,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6,  4, 13,  1, 10, 10, 14, 15, 15,  8,  1, 19,  1,  9,  6,  3, 10,  8,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15, 19, 16, 13,  8, 17,  4, 14,  7, </a:t>
            </a:r>
            <a:r>
              <a:rPr lang="es" sz="1000">
                <a:solidFill>
                  <a:schemeClr val="dk1"/>
                </a:solidFill>
                <a:highlight>
                  <a:srgbClr val="FFFF00"/>
                </a:highlight>
              </a:rPr>
              <a:t>18</a:t>
            </a:r>
            <a:r>
              <a:rPr lang="es" sz="1000">
                <a:solidFill>
                  <a:schemeClr val="dk1"/>
                </a:solidFill>
              </a:rPr>
              <a:t>, </a:t>
            </a:r>
            <a:r>
              <a:rPr b="1" lang="es" sz="1000">
                <a:solidFill>
                  <a:srgbClr val="FF0000"/>
                </a:solidFill>
              </a:rPr>
              <a:t>18</a:t>
            </a:r>
            <a:r>
              <a:rPr lang="es" sz="1000">
                <a:solidFill>
                  <a:schemeClr val="dk1"/>
                </a:solidFill>
              </a:rPr>
              <a:t>,  6,  1,  6, 11, 16, 18,  1,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4, 10,  2,  1,  1, 17, 10, 14, 19, 16,  3, 12, 17,  1,  1, 12, 10, 10,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8,  1, 10, 10,  6,  6, 13, 14,  1, 18, 17,  1, 19,  1, 15, 16,  8,  6,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 3,  1, 17,  5, 15, 10,  3, 15, 15,  4, 13,  4, 10, 12, 17,  1, </a:t>
            </a:r>
            <a:r>
              <a:rPr lang="es" sz="1000">
                <a:solidFill>
                  <a:schemeClr val="dk1"/>
                </a:solidFill>
                <a:highlight>
                  <a:srgbClr val="FFFF00"/>
                </a:highlight>
              </a:rPr>
              <a:t>10,</a:t>
            </a:r>
            <a:r>
              <a:rPr lang="es" sz="1000">
                <a:solidFill>
                  <a:schemeClr val="dk1"/>
                </a:solidFill>
              </a:rPr>
              <a:t> </a:t>
            </a:r>
            <a:r>
              <a:rPr b="1" lang="es" sz="1000">
                <a:solidFill>
                  <a:srgbClr val="FF0000"/>
                </a:solidFill>
              </a:rPr>
              <a:t>13</a:t>
            </a:r>
            <a:r>
              <a:rPr lang="es" sz="1000">
                <a:solidFill>
                  <a:schemeClr val="dk1"/>
                </a:solidFill>
              </a:rPr>
              <a:t>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13,  6,  3,  4, 15,  3, 17, 17, 17, 13,  1,  1, 16, 18, 18,  7, 10, 10,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</a:rPr>
              <a:t>        18, 18,  6,  3, 10,  6,  1,  1, 16,  0,  0,  0])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475" name="Google Shape;475;p58"/>
          <p:cNvSpPr/>
          <p:nvPr/>
        </p:nvSpPr>
        <p:spPr>
          <a:xfrm>
            <a:off x="5091800" y="1972975"/>
            <a:ext cx="2248800" cy="20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6" name="Google Shape;476;p58"/>
          <p:cNvCxnSpPr>
            <a:stCxn id="475" idx="2"/>
          </p:cNvCxnSpPr>
          <p:nvPr/>
        </p:nvCxnSpPr>
        <p:spPr>
          <a:xfrm flipH="1">
            <a:off x="5918900" y="2179675"/>
            <a:ext cx="297300" cy="10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77" name="Google Shape;477;p58"/>
          <p:cNvSpPr txBox="1"/>
          <p:nvPr/>
        </p:nvSpPr>
        <p:spPr>
          <a:xfrm>
            <a:off x="5238275" y="3299775"/>
            <a:ext cx="37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PART GOES TO HELL!!!!</a:t>
            </a:r>
            <a:endParaRPr/>
          </a:p>
        </p:txBody>
      </p:sp>
      <p:sp>
        <p:nvSpPr>
          <p:cNvPr id="478" name="Google Shape;478;p58"/>
          <p:cNvSpPr/>
          <p:nvPr/>
        </p:nvSpPr>
        <p:spPr>
          <a:xfrm>
            <a:off x="7409400" y="1800650"/>
            <a:ext cx="1302900" cy="15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228600"/>
            <a:ext cx="5002348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275" y="7700"/>
            <a:ext cx="4653450" cy="4526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9" name="Google Shape;489;p60"/>
          <p:cNvCxnSpPr/>
          <p:nvPr/>
        </p:nvCxnSpPr>
        <p:spPr>
          <a:xfrm flipH="1">
            <a:off x="6235250" y="4331750"/>
            <a:ext cx="441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60"/>
          <p:cNvCxnSpPr/>
          <p:nvPr/>
        </p:nvCxnSpPr>
        <p:spPr>
          <a:xfrm flipH="1">
            <a:off x="4777750" y="4331750"/>
            <a:ext cx="441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60"/>
          <p:cNvCxnSpPr/>
          <p:nvPr/>
        </p:nvCxnSpPr>
        <p:spPr>
          <a:xfrm flipH="1">
            <a:off x="3282575" y="4331750"/>
            <a:ext cx="441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2" name="Google Shape;49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98025"/>
            <a:ext cx="8839204" cy="397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60"/>
          <p:cNvCxnSpPr/>
          <p:nvPr/>
        </p:nvCxnSpPr>
        <p:spPr>
          <a:xfrm flipH="1" rot="10800000">
            <a:off x="1188950" y="4368025"/>
            <a:ext cx="2110800" cy="3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60"/>
          <p:cNvCxnSpPr/>
          <p:nvPr/>
        </p:nvCxnSpPr>
        <p:spPr>
          <a:xfrm flipH="1" rot="10800000">
            <a:off x="4376725" y="4359400"/>
            <a:ext cx="439500" cy="3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60"/>
          <p:cNvCxnSpPr/>
          <p:nvPr/>
        </p:nvCxnSpPr>
        <p:spPr>
          <a:xfrm rot="10800000">
            <a:off x="6289475" y="4368100"/>
            <a:ext cx="1214700" cy="3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6" name="Google Shape;49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1775" y="3884800"/>
            <a:ext cx="901575" cy="4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0"/>
          <p:cNvSpPr/>
          <p:nvPr/>
        </p:nvSpPr>
        <p:spPr>
          <a:xfrm>
            <a:off x="8097325" y="3833925"/>
            <a:ext cx="901500" cy="125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8" name="Google Shape;498;p60"/>
          <p:cNvCxnSpPr>
            <a:stCxn id="497" idx="1"/>
          </p:cNvCxnSpPr>
          <p:nvPr/>
        </p:nvCxnSpPr>
        <p:spPr>
          <a:xfrm rot="10800000">
            <a:off x="6513325" y="4040775"/>
            <a:ext cx="1584000" cy="42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450" y="1349950"/>
            <a:ext cx="36004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Two GAPS - MSE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47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84525"/>
            <a:ext cx="375285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4471475" y="2361825"/>
            <a:ext cx="4299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Alignment of samples: 100%|██████████| 12000/12000 [06:46&lt;00:00, 29.52iters/s, loss=0.0008306019008159637]</a:t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7848800" y="1128650"/>
            <a:ext cx="155100" cy="551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8141725" y="1128650"/>
            <a:ext cx="90900" cy="551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Appendix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Experiments GAP-PADDING</a:t>
            </a:r>
            <a:endParaRPr/>
          </a:p>
        </p:txBody>
      </p:sp>
      <p:pic>
        <p:nvPicPr>
          <p:cNvPr id="514" name="Google Shape;5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7325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81599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12072"/>
            <a:ext cx="8839204" cy="39707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3"/>
          <p:cNvSpPr/>
          <p:nvPr/>
        </p:nvSpPr>
        <p:spPr>
          <a:xfrm>
            <a:off x="8072775" y="2420975"/>
            <a:ext cx="172200" cy="1430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3"/>
          <p:cNvSpPr txBox="1"/>
          <p:nvPr/>
        </p:nvSpPr>
        <p:spPr>
          <a:xfrm>
            <a:off x="310150" y="1309575"/>
            <a:ext cx="18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RAW SEQUENCE</a:t>
            </a:r>
            <a:endParaRPr/>
          </a:p>
        </p:txBody>
      </p:sp>
      <p:sp>
        <p:nvSpPr>
          <p:cNvPr id="519" name="Google Shape;519;p63"/>
          <p:cNvSpPr txBox="1"/>
          <p:nvPr/>
        </p:nvSpPr>
        <p:spPr>
          <a:xfrm>
            <a:off x="310150" y="2071575"/>
            <a:ext cx="22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ALIGNED / REFERENCE</a:t>
            </a:r>
            <a:endParaRPr/>
          </a:p>
        </p:txBody>
      </p:sp>
      <p:sp>
        <p:nvSpPr>
          <p:cNvPr id="520" name="Google Shape;520;p63"/>
          <p:cNvSpPr txBox="1"/>
          <p:nvPr/>
        </p:nvSpPr>
        <p:spPr>
          <a:xfrm>
            <a:off x="310150" y="2985975"/>
            <a:ext cx="22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CPAB</a:t>
            </a:r>
            <a:endParaRPr/>
          </a:p>
        </p:txBody>
      </p:sp>
      <p:sp>
        <p:nvSpPr>
          <p:cNvPr id="521" name="Google Shape;521;p63"/>
          <p:cNvSpPr/>
          <p:nvPr/>
        </p:nvSpPr>
        <p:spPr>
          <a:xfrm>
            <a:off x="120625" y="3360075"/>
            <a:ext cx="191100" cy="491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3"/>
          <p:cNvSpPr/>
          <p:nvPr/>
        </p:nvSpPr>
        <p:spPr>
          <a:xfrm>
            <a:off x="8843400" y="3335875"/>
            <a:ext cx="172200" cy="491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Individual Meeting </a:t>
            </a:r>
            <a:endParaRPr/>
          </a:p>
        </p:txBody>
      </p:sp>
      <p:sp>
        <p:nvSpPr>
          <p:cNvPr id="534" name="Google Shape;534;p65"/>
          <p:cNvSpPr txBox="1"/>
          <p:nvPr/>
        </p:nvSpPr>
        <p:spPr>
          <a:xfrm>
            <a:off x="2128050" y="3006825"/>
            <a:ext cx="53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November 19th 2021</a:t>
            </a:r>
            <a:endParaRPr b="1" i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Example 3- Eliminating Padding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7"/>
          <p:cNvSpPr txBox="1"/>
          <p:nvPr/>
        </p:nvSpPr>
        <p:spPr>
          <a:xfrm>
            <a:off x="1395725" y="129225"/>
            <a:ext cx="696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1D visual phenomenom Transformation - CPAB, grid size = 174 (same as protein) </a:t>
            </a:r>
            <a:endParaRPr/>
          </a:p>
        </p:txBody>
      </p:sp>
      <p:sp>
        <p:nvSpPr>
          <p:cNvPr id="545" name="Google Shape;545;p67"/>
          <p:cNvSpPr txBox="1"/>
          <p:nvPr/>
        </p:nvSpPr>
        <p:spPr>
          <a:xfrm>
            <a:off x="361850" y="792625"/>
            <a:ext cx="18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Raw Sequence</a:t>
            </a:r>
            <a:endParaRPr/>
          </a:p>
        </p:txBody>
      </p:sp>
      <p:sp>
        <p:nvSpPr>
          <p:cNvPr id="546" name="Google Shape;546;p67"/>
          <p:cNvSpPr txBox="1"/>
          <p:nvPr/>
        </p:nvSpPr>
        <p:spPr>
          <a:xfrm>
            <a:off x="1504850" y="1630825"/>
            <a:ext cx="18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Reference - Gaps</a:t>
            </a:r>
            <a:endParaRPr/>
          </a:p>
        </p:txBody>
      </p:sp>
      <p:sp>
        <p:nvSpPr>
          <p:cNvPr id="547" name="Google Shape;547;p67"/>
          <p:cNvSpPr txBox="1"/>
          <p:nvPr/>
        </p:nvSpPr>
        <p:spPr>
          <a:xfrm>
            <a:off x="1504850" y="2545225"/>
            <a:ext cx="18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CPAB - Best one</a:t>
            </a:r>
            <a:endParaRPr/>
          </a:p>
        </p:txBody>
      </p:sp>
      <p:sp>
        <p:nvSpPr>
          <p:cNvPr id="548" name="Google Shape;548;p67"/>
          <p:cNvSpPr txBox="1"/>
          <p:nvPr/>
        </p:nvSpPr>
        <p:spPr>
          <a:xfrm>
            <a:off x="1352450" y="3459625"/>
            <a:ext cx="32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CPAB - Distributions around epochs</a:t>
            </a:r>
            <a:endParaRPr/>
          </a:p>
        </p:txBody>
      </p:sp>
      <p:cxnSp>
        <p:nvCxnSpPr>
          <p:cNvPr id="549" name="Google Shape;549;p67"/>
          <p:cNvCxnSpPr/>
          <p:nvPr/>
        </p:nvCxnSpPr>
        <p:spPr>
          <a:xfrm rot="10800000">
            <a:off x="7443850" y="33558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50" name="Google Shape;550;p67"/>
          <p:cNvCxnSpPr/>
          <p:nvPr/>
        </p:nvCxnSpPr>
        <p:spPr>
          <a:xfrm rot="10800000">
            <a:off x="4362500" y="33459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51" name="Google Shape;551;p67"/>
          <p:cNvCxnSpPr/>
          <p:nvPr/>
        </p:nvCxnSpPr>
        <p:spPr>
          <a:xfrm rot="10800000">
            <a:off x="1171650" y="23652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52" name="Google Shape;552;p67"/>
          <p:cNvCxnSpPr/>
          <p:nvPr/>
        </p:nvCxnSpPr>
        <p:spPr>
          <a:xfrm rot="10800000">
            <a:off x="7443850" y="23652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53" name="Google Shape;553;p67"/>
          <p:cNvCxnSpPr/>
          <p:nvPr/>
        </p:nvCxnSpPr>
        <p:spPr>
          <a:xfrm rot="10800000">
            <a:off x="4362500" y="23652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54" name="Google Shape;554;p67"/>
          <p:cNvCxnSpPr/>
          <p:nvPr/>
        </p:nvCxnSpPr>
        <p:spPr>
          <a:xfrm rot="10800000">
            <a:off x="1171650" y="33558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555" name="Google Shape;555;p67"/>
          <p:cNvSpPr txBox="1"/>
          <p:nvPr/>
        </p:nvSpPr>
        <p:spPr>
          <a:xfrm>
            <a:off x="7200875" y="1630825"/>
            <a:ext cx="8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174-31</a:t>
            </a:r>
            <a:endParaRPr/>
          </a:p>
        </p:txBody>
      </p:sp>
      <p:sp>
        <p:nvSpPr>
          <p:cNvPr id="556" name="Google Shape;556;p67"/>
          <p:cNvSpPr txBox="1"/>
          <p:nvPr/>
        </p:nvSpPr>
        <p:spPr>
          <a:xfrm>
            <a:off x="3924275" y="1630825"/>
            <a:ext cx="11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174-31-61</a:t>
            </a:r>
            <a:endParaRPr/>
          </a:p>
        </p:txBody>
      </p:sp>
      <p:pic>
        <p:nvPicPr>
          <p:cNvPr id="557" name="Google Shape;5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2825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54825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45425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936025"/>
            <a:ext cx="8839204" cy="39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8"/>
          <p:cNvSpPr txBox="1"/>
          <p:nvPr/>
        </p:nvSpPr>
        <p:spPr>
          <a:xfrm>
            <a:off x="0" y="0"/>
            <a:ext cx="5821800" cy="3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Initial Sequence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([14, 10, 15,  4, 10,  4, 16, 17,  5,  3,  6, 15, 10,  6,  5, 18,  1, 10,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3, 17,  1, 17,  6,  1, 15,  8,  1,  7, 15,  6,  3,  4, 15,  5, 13,  5,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2, 16, 17, 16,  9, 11, 11, 10,  2,  1,  1, 18, 10,  1, 15, 16,  1,  6,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4, 13,  1, 10, 10, 14, 15, 15,  8,  1, 19,  1,  9,  6,  3, 10,  8, 15,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19, 16, 13,  8, 17,  4, 14,  7, 18,  6,  1,  6, 11, 16, 18,  1,  4, 10,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2,  1,  1, 17, 10, 14, 19, 16,  3, 12, 17,  1,  1, 12, 10, 10,  8,  1,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10, 10,  6,  6, 13, 14,  1, 18, 17,  1, 19,  1, 15, 16,  8,  6,  3,  1,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17,  5, 15, 10,  3, 15, 15,  4, 13,  4, 10, 12, 17,  1, 10, 13,  6,  3,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4, 15,  3, 17, 17, 17, 13,  1,  1, 11,  1,  1, 16, 18,  7, 15, 10, 10,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18,  6,  3,  1, 10,  6,  1,  1, 16])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Reference Sequence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([14, 10, 15,  4, 10,  4, 16, 17,  5,  3,  6, 15, 10,  6,  5, 18,  1, 10,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3,  0, 17,  1, 17,  6,  1, 15,  8,  1,  7, 15,  6,  3,  4, 15,  5, 13,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5,  2, 16, 17, 16,  9, 11, 11, 10,  2,  1,  1, 18, 10,  1, 15, 16,  1,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6,  4, 13,  1, 10, 10, 14, 15, 15,  8,  1, 19,  1,  9,  6,  3, 10,  8,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15, 19, 16, 13,  8, 17,  4, 14,  7, 18,  0,  6,  1,  6, 11, 16, 18,  1,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4, 10,  2,  1,  1, 17, 10, 14, 19, 16,  3, 12, 17,  1,  1, 12, 10, 10,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8,  1, 10, 10,  6,  6, 13, 14,  1, 18, 17,  1, 19,  1, 15, 16,  8,  6,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3,  1, 17,  5, 15, 10,  3, 15, 15,  4, 13,  4, 10, 12, 17,  1, 10,  0,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13,  6,  3,  4, 15,  3, 17, 17, 17, 13,  1,  1, 11,  1,  1, 16, 18,  7,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15, 10, 10, 18,  6,  3,  1, 10,  6,  1,  1, 16])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66" name="Google Shape;566;p68"/>
          <p:cNvSpPr txBox="1"/>
          <p:nvPr/>
        </p:nvSpPr>
        <p:spPr>
          <a:xfrm>
            <a:off x="0" y="3519600"/>
            <a:ext cx="65433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Estimate by CPAB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tensor([14, 10, 15,  4, 10,  4, 16, 17,  5,  3,  6, 15, 10,  6,  5, 18,  1, 10,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3,  3, 17,  1, 17,  6,  1, 15,  8,  1,  7, 15,  6,  3,  4, 15,  5, 13,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5,  2, 16, 17, 16,  9, 11, 11, 10,  2,  1,  1, 18, 10,  1, 15, 16,  1,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6,  4, 13,  1, 10, 10, 14, 15, 15,  8,  1, 19,  1,  9,  6,  3, 10,  8,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15, 19, 16, 13,  8, 17,  4, 14,  7, 18,  6,  6,  1,  6, 11, 16, 18,  1,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4, 10,  2,  1,  1, 17, 10, 14, 19, 16,  3, 12, 17,  1,  1, 12, 10, 10,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8,  1, 10, 10,  6,  6, 13, 14,  1, 18, 17,  1, 19,  1, 15, 16,  8,  6,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3,  1, 17,  5, 15, 10,  3, 15, 15,  4, 13,  4, 10, 12, 17,  1, 10, 10,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13,  6,  3,  4, 15,  3, 17, 17, 17, 13,  1,  1, 11,  1,  1, 16, 18,  7,</a:t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15, 10, 10, 18,  6,  3,  1, 10,  6,  1,  1, 16])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550" y="1655100"/>
            <a:ext cx="36004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0"/>
          <p:cNvSpPr txBox="1"/>
          <p:nvPr/>
        </p:nvSpPr>
        <p:spPr>
          <a:xfrm>
            <a:off x="1395725" y="129225"/>
            <a:ext cx="696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1D visual phenomenom Transformation - CPAB, grid size = 174 (same as protein) </a:t>
            </a:r>
            <a:endParaRPr/>
          </a:p>
        </p:txBody>
      </p:sp>
      <p:sp>
        <p:nvSpPr>
          <p:cNvPr id="577" name="Google Shape;577;p70"/>
          <p:cNvSpPr txBox="1"/>
          <p:nvPr/>
        </p:nvSpPr>
        <p:spPr>
          <a:xfrm>
            <a:off x="361850" y="792625"/>
            <a:ext cx="18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Raw Sequence</a:t>
            </a:r>
            <a:endParaRPr/>
          </a:p>
        </p:txBody>
      </p:sp>
      <p:sp>
        <p:nvSpPr>
          <p:cNvPr id="578" name="Google Shape;578;p70"/>
          <p:cNvSpPr txBox="1"/>
          <p:nvPr/>
        </p:nvSpPr>
        <p:spPr>
          <a:xfrm>
            <a:off x="1504850" y="1630825"/>
            <a:ext cx="18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Reference - Gaps</a:t>
            </a:r>
            <a:endParaRPr/>
          </a:p>
        </p:txBody>
      </p:sp>
      <p:sp>
        <p:nvSpPr>
          <p:cNvPr id="579" name="Google Shape;579;p70"/>
          <p:cNvSpPr txBox="1"/>
          <p:nvPr/>
        </p:nvSpPr>
        <p:spPr>
          <a:xfrm>
            <a:off x="1504850" y="2545225"/>
            <a:ext cx="18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CPAB - Best one</a:t>
            </a:r>
            <a:endParaRPr/>
          </a:p>
        </p:txBody>
      </p:sp>
      <p:sp>
        <p:nvSpPr>
          <p:cNvPr id="580" name="Google Shape;580;p70"/>
          <p:cNvSpPr txBox="1"/>
          <p:nvPr/>
        </p:nvSpPr>
        <p:spPr>
          <a:xfrm>
            <a:off x="1352450" y="3459625"/>
            <a:ext cx="32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CPAB - Distributions around epochs</a:t>
            </a:r>
            <a:endParaRPr/>
          </a:p>
        </p:txBody>
      </p:sp>
      <p:cxnSp>
        <p:nvCxnSpPr>
          <p:cNvPr id="581" name="Google Shape;581;p70"/>
          <p:cNvCxnSpPr/>
          <p:nvPr/>
        </p:nvCxnSpPr>
        <p:spPr>
          <a:xfrm rot="10800000">
            <a:off x="1251938" y="2352900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82" name="Google Shape;582;p70"/>
          <p:cNvCxnSpPr/>
          <p:nvPr/>
        </p:nvCxnSpPr>
        <p:spPr>
          <a:xfrm rot="10800000">
            <a:off x="181050" y="23652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83" name="Google Shape;583;p70"/>
          <p:cNvCxnSpPr/>
          <p:nvPr/>
        </p:nvCxnSpPr>
        <p:spPr>
          <a:xfrm rot="10800000">
            <a:off x="7390188" y="23652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84" name="Google Shape;584;p70"/>
          <p:cNvCxnSpPr/>
          <p:nvPr/>
        </p:nvCxnSpPr>
        <p:spPr>
          <a:xfrm rot="10800000">
            <a:off x="4362500" y="23652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585" name="Google Shape;58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2825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54825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45425"/>
            <a:ext cx="8839204" cy="397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8" name="Google Shape;588;p70"/>
          <p:cNvCxnSpPr/>
          <p:nvPr/>
        </p:nvCxnSpPr>
        <p:spPr>
          <a:xfrm rot="10800000">
            <a:off x="257250" y="23652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89" name="Google Shape;589;p70"/>
          <p:cNvCxnSpPr/>
          <p:nvPr/>
        </p:nvCxnSpPr>
        <p:spPr>
          <a:xfrm rot="10800000">
            <a:off x="8918625" y="23652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90" name="Google Shape;590;p70"/>
          <p:cNvCxnSpPr/>
          <p:nvPr/>
        </p:nvCxnSpPr>
        <p:spPr>
          <a:xfrm rot="10800000">
            <a:off x="8957250" y="23652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591" name="Google Shape;591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012225"/>
            <a:ext cx="8839204" cy="397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70"/>
          <p:cNvCxnSpPr/>
          <p:nvPr/>
        </p:nvCxnSpPr>
        <p:spPr>
          <a:xfrm rot="10800000">
            <a:off x="1251938" y="3343500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93" name="Google Shape;593;p70"/>
          <p:cNvCxnSpPr/>
          <p:nvPr/>
        </p:nvCxnSpPr>
        <p:spPr>
          <a:xfrm rot="10800000">
            <a:off x="181050" y="33558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94" name="Google Shape;594;p70"/>
          <p:cNvCxnSpPr/>
          <p:nvPr/>
        </p:nvCxnSpPr>
        <p:spPr>
          <a:xfrm rot="10800000">
            <a:off x="7390188" y="33558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95" name="Google Shape;595;p70"/>
          <p:cNvCxnSpPr/>
          <p:nvPr/>
        </p:nvCxnSpPr>
        <p:spPr>
          <a:xfrm rot="10800000">
            <a:off x="4362500" y="33558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96" name="Google Shape;596;p70"/>
          <p:cNvCxnSpPr/>
          <p:nvPr/>
        </p:nvCxnSpPr>
        <p:spPr>
          <a:xfrm rot="10800000">
            <a:off x="257250" y="33558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97" name="Google Shape;597;p70"/>
          <p:cNvCxnSpPr/>
          <p:nvPr/>
        </p:nvCxnSpPr>
        <p:spPr>
          <a:xfrm rot="10800000">
            <a:off x="8918625" y="33558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98" name="Google Shape;598;p70"/>
          <p:cNvCxnSpPr/>
          <p:nvPr/>
        </p:nvCxnSpPr>
        <p:spPr>
          <a:xfrm rot="10800000">
            <a:off x="8957250" y="3355825"/>
            <a:ext cx="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1"/>
          <p:cNvSpPr txBox="1"/>
          <p:nvPr/>
        </p:nvSpPr>
        <p:spPr>
          <a:xfrm>
            <a:off x="0" y="0"/>
            <a:ext cx="58647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Initial Sequence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tensor([14, 10, 15,  4, 10,  4, 16, 17,  5,  3,  6, 15, 10,  6,  5, 18,  1, 10,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3, 17,  1, 17,  6,  1, 15,  8,  1,  7, 15,  6,  3,  4, 15,  5, 13,  5,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2, 16, 17, 16,  9, 11, 11, 10,  2,  1,  1, 18, 10,  1, 15, 16,  1,  6,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4, 13,  1, 10, 10, 14, 15, 15,  8,  1, 19,  1,  9,  6,  3, 10,  8, 15,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19, 16, 13,  8, 17,  4, 14,  7, 18,  6,  1,  6, 11, 16, 18,  1,  4, 10,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2,  1,  1, 17, 10, 14, 19, 16,  3, 12, 17,  1,  1, 12, 10, 10,  8,  1,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10, 10,  6,  6, 13, 14,  1, 18, 17,  1, 19,  1, 15, 16,  8,  6,  3,  1,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17,  5, 15, 10,  3, 15, 15,  4, 13,  4, 10, 12, 17,  1, 10, 13,  6,  3,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4, 15,  3, 17, 17, 17, 13,  1,  1, 11,  1,  1, 16, 18,  7, 15, 10, 10,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18,  6,  3,  1, 10,  6,  1,  1, 16])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Reference Sequence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tensor([ 0,  0, 14, 10, 15,  4, 10,  4, 16, 17,  5,  3,  6, 15, 10,  6,  5, 18,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1, 10,  3,  0, 17,  1, 17,  6,  1, 15,  8,  1,  7, 15,  6,  3,  4, 15,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5, 13,  5,  2, 16, 17, 16,  9, 11, 11, 10,  2,  1,  1, 18, 10,  1, 15,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16,  1,  6,  4, 13,  1, 10, 10, 14, 15, 15,  8,  1, 19,  1,  9,  6,  3,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10,  8, 15, 19, 16, 13,  8, 17,  4, 14,  7, 18,  0,  6,  1,  6, 11, 16,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18,  1,  4, 10,  2,  1,  1, 17, 10, 14, 19, 16,  3, 12, 17,  1,  1, 12,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10, 10,  8,  1, 10, 10,  6,  6, 13, 14,  1, 18, 17,  1, 19,  1, 15, 16,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8,  6,  3,  1, 17,  5, 15, 10,  3, 15, 15,  4, 13,  4, 10, 12, 17,  1,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10,  0, 13,  6,  3,  4, 15,  3, 17, 17, 17, 13,  1,  1, 11,  1,  1, 16,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18,  7, 15, 10, 10, 18,  6,  3,  1, 10,  6,  1,  1, 16,  0,  0])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604" name="Google Shape;604;p71"/>
          <p:cNvSpPr txBox="1"/>
          <p:nvPr/>
        </p:nvSpPr>
        <p:spPr>
          <a:xfrm>
            <a:off x="68700" y="3271575"/>
            <a:ext cx="50748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Estimate by CPAB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tensor([14, 14, 14, 10, 15,  4, 10,  4, 16, 17,  5,  3,  6, 15, 10,  6,  5, 18,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1, 10,  3,  3, 17,  1, 17,  6,  1, 15,  8,  1,  7, 15,  6,  3,  4, 15,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5, 13,  5,  2, 16, 17, 16,  9, 11, 11, 10,  2,  1,  1, 18, 10,  1, 15,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16,  1,  6,  4, 13,  1, 10, 10, 14, 15, 15,  8,  1, 19,  1,  9,  6,  3,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10,  8, 15, 19, 16, 13,  8, 17,  4, 14,  7, 18,  6,  6,  1,  6, 11, 16,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18,  1,  4, 10,  2,  1,  1, 17, 10, 14, 19, 16,  3, 12, 17,  1,  1, 12,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10, 10,  8,  1, 10, 10,  6,  6, 13, 14,  1, 18, 17,  1, 19,  1, 15, 16,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8,  6,  3,  1, 17,  5, 15, 10,  3, 15, 15,  4, 13,  4, 10, 12, 17,  1,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10, 13, 13,  6,  3,  4, 15,  3, 17, 17, 17, 13,  1,  1, 11,  1,  1, 16,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18,  7, 15, 10, 10, 18,  6,  3,  1, 10,  6,  1,  1, 16, 16, 16])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Two GAPS - Cross Entropy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47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00" y="2050850"/>
            <a:ext cx="381952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4712725" y="2397050"/>
            <a:ext cx="40752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Alignment of samples: 100%|██████████| 12000/12000 [06:50&lt;00:00, 29.23iters/s, loss=367.2113952636719]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Experiments GAP-PADDING</a:t>
            </a:r>
            <a:endParaRPr/>
          </a:p>
        </p:txBody>
      </p:sp>
      <p:sp>
        <p:nvSpPr>
          <p:cNvPr id="610" name="Google Shape;610;p72"/>
          <p:cNvSpPr txBox="1"/>
          <p:nvPr/>
        </p:nvSpPr>
        <p:spPr>
          <a:xfrm>
            <a:off x="310150" y="1309575"/>
            <a:ext cx="18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RAW SEQUENCE</a:t>
            </a:r>
            <a:endParaRPr/>
          </a:p>
        </p:txBody>
      </p:sp>
      <p:sp>
        <p:nvSpPr>
          <p:cNvPr id="611" name="Google Shape;611;p72"/>
          <p:cNvSpPr txBox="1"/>
          <p:nvPr/>
        </p:nvSpPr>
        <p:spPr>
          <a:xfrm>
            <a:off x="310150" y="2071575"/>
            <a:ext cx="22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ALIGNED / REFERENCE</a:t>
            </a:r>
            <a:endParaRPr/>
          </a:p>
        </p:txBody>
      </p:sp>
      <p:sp>
        <p:nvSpPr>
          <p:cNvPr id="612" name="Google Shape;612;p72"/>
          <p:cNvSpPr txBox="1"/>
          <p:nvPr/>
        </p:nvSpPr>
        <p:spPr>
          <a:xfrm>
            <a:off x="310150" y="2985975"/>
            <a:ext cx="22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CPAB</a:t>
            </a:r>
            <a:endParaRPr/>
          </a:p>
        </p:txBody>
      </p:sp>
      <p:pic>
        <p:nvPicPr>
          <p:cNvPr id="613" name="Google Shape;61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3575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71775"/>
            <a:ext cx="8839204" cy="3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86175"/>
            <a:ext cx="8839204" cy="39707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2"/>
          <p:cNvSpPr txBox="1"/>
          <p:nvPr/>
        </p:nvSpPr>
        <p:spPr>
          <a:xfrm>
            <a:off x="310150" y="3824175"/>
            <a:ext cx="22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LOGOS</a:t>
            </a:r>
            <a:endParaRPr/>
          </a:p>
        </p:txBody>
      </p:sp>
      <p:pic>
        <p:nvPicPr>
          <p:cNvPr id="617" name="Google Shape;617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224375"/>
            <a:ext cx="8839204" cy="397074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2"/>
          <p:cNvSpPr/>
          <p:nvPr/>
        </p:nvSpPr>
        <p:spPr>
          <a:xfrm>
            <a:off x="5076825" y="2347925"/>
            <a:ext cx="2219100" cy="2273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3"/>
          <p:cNvSpPr txBox="1"/>
          <p:nvPr/>
        </p:nvSpPr>
        <p:spPr>
          <a:xfrm>
            <a:off x="42925" y="1193575"/>
            <a:ext cx="5770200" cy="3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Initial Sequence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tensor([14, 10, 15,  4, 10,  4, 16, 17,  5,  3,  6, 15, 10,  6,  5, 18,  1, 10,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3, 17,  1, 17,  6,  1, 15,  8,  1,  7, 15,  6,  3,  4, 15,  5, 13,  5,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2, 16, 17, 16,  9, 11, 11, 10,  2,  1,  1, 18, 10,  1, 15, 16,  1,  6,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4, 13,  1, 10, 10, 14, 15, 15,  8,  1, 19,  1,  9,  6,  3, 10,  8, 15,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19, 16, 13,  8, 17,  4, 14,  7, 18,  6,  1,  6, 11, 16, 18,  1,  4, 10,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2,  1,  1, 17, 10, 14, 19, 16,  3, 12, 17,  1,  1, 12, 10, 10,  8,  1,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10, 10,  6,  6, 13, 14,  1, 18, 17,  1, 19,  1, 15, 16,  8,  6,  3,  1,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17,  5, 15, 10,  3, 15, 15,  4, 13,  4, 10, 12, 17,  1, 10, 13,  6,  3,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4, 15,  3, 17, 17, 17, 13,  1,  1, 11,  1,  1, 16, 18,  7, 15, 10, 10,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18,  6,  3,  1, 10,  6,  1,  1, 16], device='cuda:0')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Reference Sequence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tensor([14, 10, 15,  4, 10,  4, 16, 17,  5,  3,  6, 15, 10,  6,  5, 18,  1, 10,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3,  0, 17,  1, 17,  6,  1, 15,  8,  1,  7, 15,  6,  3,  4, 15,  5, 13,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5,  2, 16, 17, 16,  9, 11, 11, 10,  2,  1,  1, 18, 10,  1, 15, 16,  1,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6,  4, 13,  1, 10, 10, 14, 15, 15,  8,  1, 19,  1,  9,  6,  3, 10,  8,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15, 19, 16, 13,  8, 17,  4, 14,  7, 18,  0,  6,  1,  6, 11, 16, 18,  1,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4, 10,  2,  1,  1, 17, 10, 14, 19, 16,  3, 12, 17,  1,  1, 12, 10, 10,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8,  1, 10, 10,  6,  6, 13, 14,  1, 18, 17,  1, 19,  1, 15, 16,  8,  6,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3,  1, 17,  5, 15, 10,  3, 15, 15,  4, 13,  4, 10,  0,  0,  0,  0,  0,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0,  0,  0, 12, 17,  1, 10,  0, 13,  6,  3,  4, 15,  3, 17, 17, 17, 13,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1,  1, 11,  1,  1, 16, 18,  7, 15, 10, 10, 18,  6,  3,  1, 10,  6,  1,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1, 16], device='cuda:0')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24" name="Google Shape;624;p73"/>
          <p:cNvSpPr txBox="1"/>
          <p:nvPr/>
        </p:nvSpPr>
        <p:spPr>
          <a:xfrm>
            <a:off x="4344950" y="291950"/>
            <a:ext cx="55470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Estimate by CPAB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tensor([14, 10, 15,  4, 10,  4, 16, 17,  5,  3,  6, 15, 10,  6,  5, 18,  1, 10,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3, 17, 17,  1, 17,  6,  1, 15,  8,  1,  7, 15,  6,  3,  4, 15,  5, 13,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5,  2, 16, 17, 16,  9, 11, 11, 10,  2,  1,  1, 18, 10,  1, 15, 16,  1,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6,  4, 13,  1, 10, 10, 14, 15, 15,  8,  1, 19,  1,  9,  6,  3, 10,  8,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15, 19, 16, 13,  8, 17,  4, 14,  7, 18,  6,  6,  1,  6, 11, 16, 18,  1,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4, 10,  2,  1,  1, 17, 10, 14, 19, 16,  3, 12, 12, 12, 12, 12, 17,  1,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1, 12, 10, 10,  8,  8,  1, 10, 10,  6, 13, 13, 14,  1, 18, 18, 17, 19,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19,  1, 15, 16,  8,  6,  3,  1, 17, 17, 15, 15, 10,  3,  3, 15, 15, 13,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4, 10, 10, 12, 17,  1, 10, 10, 13,  6,  3,  4, 15,  3, 17, 17, 17, 13,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1,  1, 11,  1,  1, 16, 18,  7, 15, 10, 10, 18,  6,  3,  1, 10,  6,  1,</a:t>
            </a:r>
            <a:endParaRPr sz="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1, 16], device='cuda:0')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One</a:t>
            </a:r>
            <a:r>
              <a:rPr lang="es"/>
              <a:t> GAP Experiment</a:t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2128050" y="3006825"/>
            <a:ext cx="53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GAP Location: ……..AAMA-SVH….. (Third line)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One</a:t>
            </a:r>
            <a:r>
              <a:rPr lang="es"/>
              <a:t> GAP - MSE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47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75" y="1903025"/>
            <a:ext cx="375285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4230250" y="2042450"/>
            <a:ext cx="46782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Alignment of samples: 100%|██████████| 12000/12000 [07:09&lt;00:00, 27.95iters/s, loss=0.00041557784425094724]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8107250" y="1129650"/>
            <a:ext cx="151200" cy="551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One GAP - Cross Entropy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47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92971"/>
            <a:ext cx="381952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4169950" y="2145275"/>
            <a:ext cx="48216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D5D5D5"/>
                </a:solidFill>
                <a:highlight>
                  <a:srgbClr val="383838"/>
                </a:highlight>
                <a:latin typeface="Roboto"/>
                <a:ea typeface="Roboto"/>
                <a:cs typeface="Roboto"/>
                <a:sym typeface="Roboto"/>
              </a:rPr>
              <a:t>Alignment of samples: 100%|██████████| 12000/12000 [07:12&lt;00:00, 27.78iters/s, loss=366.2157897949219]</a:t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